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91395" r:id="rId2"/>
    <p:sldMasterId id="2147491447" r:id="rId3"/>
    <p:sldMasterId id="2147491571" r:id="rId4"/>
    <p:sldMasterId id="2147491583" r:id="rId5"/>
    <p:sldMasterId id="2147491994" r:id="rId6"/>
    <p:sldMasterId id="2147492030" r:id="rId7"/>
    <p:sldMasterId id="2147492043" r:id="rId8"/>
    <p:sldMasterId id="2147494706" r:id="rId9"/>
    <p:sldMasterId id="2147494780" r:id="rId10"/>
    <p:sldMasterId id="2147494793" r:id="rId11"/>
    <p:sldMasterId id="2147494806" r:id="rId12"/>
    <p:sldMasterId id="2147494818" r:id="rId13"/>
    <p:sldMasterId id="2147494830" r:id="rId14"/>
  </p:sldMasterIdLst>
  <p:notesMasterIdLst>
    <p:notesMasterId r:id="rId63"/>
  </p:notesMasterIdLst>
  <p:handoutMasterIdLst>
    <p:handoutMasterId r:id="rId64"/>
  </p:handoutMasterIdLst>
  <p:sldIdLst>
    <p:sldId id="526" r:id="rId15"/>
    <p:sldId id="1580" r:id="rId16"/>
    <p:sldId id="1582" r:id="rId17"/>
    <p:sldId id="1581" r:id="rId18"/>
    <p:sldId id="1585" r:id="rId19"/>
    <p:sldId id="1583" r:id="rId20"/>
    <p:sldId id="1586" r:id="rId21"/>
    <p:sldId id="1587" r:id="rId22"/>
    <p:sldId id="1588" r:id="rId23"/>
    <p:sldId id="1589" r:id="rId24"/>
    <p:sldId id="1584" r:id="rId25"/>
    <p:sldId id="1606" r:id="rId26"/>
    <p:sldId id="1579" r:id="rId27"/>
    <p:sldId id="1609" r:id="rId28"/>
    <p:sldId id="1349" r:id="rId29"/>
    <p:sldId id="1597" r:id="rId30"/>
    <p:sldId id="1598" r:id="rId31"/>
    <p:sldId id="1351" r:id="rId32"/>
    <p:sldId id="1352" r:id="rId33"/>
    <p:sldId id="1602" r:id="rId34"/>
    <p:sldId id="1604" r:id="rId35"/>
    <p:sldId id="1523" r:id="rId36"/>
    <p:sldId id="1524" r:id="rId37"/>
    <p:sldId id="1618" r:id="rId38"/>
    <p:sldId id="1605" r:id="rId39"/>
    <p:sldId id="1612" r:id="rId40"/>
    <p:sldId id="1611" r:id="rId41"/>
    <p:sldId id="1613" r:id="rId42"/>
    <p:sldId id="1614" r:id="rId43"/>
    <p:sldId id="1475" r:id="rId44"/>
    <p:sldId id="1482" r:id="rId45"/>
    <p:sldId id="1483" r:id="rId46"/>
    <p:sldId id="1622" r:id="rId47"/>
    <p:sldId id="1607" r:id="rId48"/>
    <p:sldId id="1621" r:id="rId49"/>
    <p:sldId id="1619" r:id="rId50"/>
    <p:sldId id="1608" r:id="rId51"/>
    <p:sldId id="1540" r:id="rId52"/>
    <p:sldId id="1541" r:id="rId53"/>
    <p:sldId id="1542" r:id="rId54"/>
    <p:sldId id="1543" r:id="rId55"/>
    <p:sldId id="1544" r:id="rId56"/>
    <p:sldId id="1545" r:id="rId57"/>
    <p:sldId id="1546" r:id="rId58"/>
    <p:sldId id="1547" r:id="rId59"/>
    <p:sldId id="1548" r:id="rId60"/>
    <p:sldId id="1549" r:id="rId61"/>
    <p:sldId id="1596" r:id="rId6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4550" autoAdjust="0"/>
  </p:normalViewPr>
  <p:slideViewPr>
    <p:cSldViewPr>
      <p:cViewPr>
        <p:scale>
          <a:sx n="48" d="100"/>
          <a:sy n="48" d="100"/>
        </p:scale>
        <p:origin x="-228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Школы спортивного менеджмента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721305712653566"/>
          <c:y val="0.10726866886774597"/>
          <c:w val="0.48892887309172911"/>
          <c:h val="0.69868539580700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9A22785-E9B6-4B13-BF91-C1291AD4E02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8644766-F31C-4821-A6F5-2CDB3EE4BA13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DD891D8-D9C3-4F10-8C22-01901BA8C6E9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591B26D-6F5A-45B0-8A35-8A1C017852AF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Общая!$A$2:$A$5</c:f>
              <c:strCache>
                <c:ptCount val="4"/>
                <c:pt idx="0">
                  <c:v>США и Канада</c:v>
                </c:pt>
                <c:pt idx="1">
                  <c:v>Европа</c:v>
                </c:pt>
                <c:pt idx="2">
                  <c:v>Австралия и НЗ</c:v>
                </c:pt>
                <c:pt idx="3">
                  <c:v>Азия и Африка</c:v>
                </c:pt>
              </c:strCache>
            </c:strRef>
          </c:cat>
          <c:val>
            <c:numRef>
              <c:f>Общая!$E$2:$E$5</c:f>
              <c:numCache>
                <c:formatCode>General</c:formatCode>
                <c:ptCount val="4"/>
                <c:pt idx="0">
                  <c:v>494</c:v>
                </c:pt>
                <c:pt idx="1">
                  <c:v>27</c:v>
                </c:pt>
                <c:pt idx="2">
                  <c:v>17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Уровни образовательных программ</a:t>
            </a:r>
          </a:p>
        </c:rich>
      </c:tx>
      <c:layout>
        <c:manualLayout>
          <c:xMode val="edge"/>
          <c:yMode val="edge"/>
          <c:x val="0.18670035796675841"/>
          <c:y val="1.85184135656234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Общая!$B$1</c:f>
              <c:strCache>
                <c:ptCount val="1"/>
                <c:pt idx="0">
                  <c:v>Бакалавиат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Общая!$A$2:$A$5</c:f>
              <c:strCache>
                <c:ptCount val="4"/>
                <c:pt idx="0">
                  <c:v>США и Канада</c:v>
                </c:pt>
                <c:pt idx="1">
                  <c:v>Европа</c:v>
                </c:pt>
                <c:pt idx="2">
                  <c:v>Австралия и НЗ</c:v>
                </c:pt>
                <c:pt idx="3">
                  <c:v>Азия и Африка</c:v>
                </c:pt>
              </c:strCache>
            </c:strRef>
          </c:cat>
          <c:val>
            <c:numRef>
              <c:f>Общая!$B$2:$B$5</c:f>
              <c:numCache>
                <c:formatCode>General</c:formatCode>
                <c:ptCount val="4"/>
                <c:pt idx="0">
                  <c:v>424</c:v>
                </c:pt>
                <c:pt idx="1">
                  <c:v>12</c:v>
                </c:pt>
                <c:pt idx="2">
                  <c:v>17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Общая!$C$1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Общая!$A$2:$A$5</c:f>
              <c:strCache>
                <c:ptCount val="4"/>
                <c:pt idx="0">
                  <c:v>США и Канада</c:v>
                </c:pt>
                <c:pt idx="1">
                  <c:v>Европа</c:v>
                </c:pt>
                <c:pt idx="2">
                  <c:v>Австралия и НЗ</c:v>
                </c:pt>
                <c:pt idx="3">
                  <c:v>Азия и Африка</c:v>
                </c:pt>
              </c:strCache>
            </c:strRef>
          </c:cat>
          <c:val>
            <c:numRef>
              <c:f>Общая!$C$2:$C$5</c:f>
              <c:numCache>
                <c:formatCode>General</c:formatCode>
                <c:ptCount val="4"/>
                <c:pt idx="0">
                  <c:v>238</c:v>
                </c:pt>
                <c:pt idx="1">
                  <c:v>23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Общая!$D$1</c:f>
              <c:strCache>
                <c:ptCount val="1"/>
                <c:pt idx="0">
                  <c:v>Аспирантура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Общая!$A$2:$A$5</c:f>
              <c:strCache>
                <c:ptCount val="4"/>
                <c:pt idx="0">
                  <c:v>США и Канада</c:v>
                </c:pt>
                <c:pt idx="1">
                  <c:v>Европа</c:v>
                </c:pt>
                <c:pt idx="2">
                  <c:v>Австралия и НЗ</c:v>
                </c:pt>
                <c:pt idx="3">
                  <c:v>Азия и Африка</c:v>
                </c:pt>
              </c:strCache>
            </c:strRef>
          </c:cat>
          <c:val>
            <c:numRef>
              <c:f>Общая!$D$2:$D$5</c:f>
              <c:numCache>
                <c:formatCode>General</c:formatCode>
                <c:ptCount val="4"/>
                <c:pt idx="0">
                  <c:v>40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5293568"/>
        <c:axId val="124915072"/>
      </c:barChart>
      <c:catAx>
        <c:axId val="20529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915072"/>
        <c:crosses val="autoZero"/>
        <c:auto val="1"/>
        <c:lblAlgn val="ctr"/>
        <c:lblOffset val="100"/>
        <c:noMultiLvlLbl val="0"/>
      </c:catAx>
      <c:valAx>
        <c:axId val="1249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29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DE1EDAF-4869-41C2-913C-B1C19C9C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6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3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7988DB-06CC-4AA0-80AB-402C0FC49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0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85D7C2-0CED-47E2-A629-FCB80AA60FD2}" type="slidenum">
              <a:rPr lang="ru-RU" altLang="ru-RU" smtClean="0">
                <a:latin typeface="Arial" charset="0"/>
              </a:rPr>
              <a:pPr/>
              <a:t>1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83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A5CC0-6CB9-44CD-8ABA-0750B2A45D2F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5D9AA53-DE27-4165-BB2E-24B3D697608F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0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5D9AA53-DE27-4165-BB2E-24B3D697608F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0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5D9AA53-DE27-4165-BB2E-24B3D697608F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0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FF8D-1FBF-4F90-B8FF-BE4194E0C2D4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71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216CE1-3C13-4483-86F9-19ECC5A6EF82}" type="slidenum">
              <a:rPr lang="ru-RU" altLang="ru-RU">
                <a:solidFill>
                  <a:srgbClr val="000000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2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489909-D107-402A-A446-6A18301489CB}" type="slidenum">
              <a:rPr lang="ru-RU" altLang="ru-RU">
                <a:solidFill>
                  <a:srgbClr val="000000"/>
                </a:solidFill>
                <a:cs typeface="Arial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2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2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DCBBB75-552A-4D46-9415-C17844572356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3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74E0DBB-C478-424E-945A-E9264B3D453A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/>
              <a:t>34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Незнание менеджерами портфельных компаний в должной степени целевого рынка, а также отсутствие практических навыков проведения маркетинга и продаж – вот две основные причины несоответствия реальных темпов развития компаний и предполагаемых темпов их роста.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0AC3B-8BC9-4491-8822-49F9A9BE48F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8713-85F8-4EFB-882C-4444643D1806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AC6EC-6BC8-4B97-BB8D-68FD3BDE5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0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98228-8AF0-4D65-8761-726BBCBABCC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4F4C-5733-46B0-9D07-8E3376B85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575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C583-E366-4D38-8D32-86D26865131C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96F66-D69C-44D3-8E25-05E7B7C942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8143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A86B-A8A6-4077-AA8B-9196D23369B1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184B-2033-4E37-ACB4-835905B857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05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2520-29C7-435C-9790-43BB595D524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9731B-E8E7-4500-B43E-611A790053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6567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20" y="274638"/>
            <a:ext cx="74649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14720" y="1600205"/>
            <a:ext cx="746496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338" y="6245225"/>
            <a:ext cx="19351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B396-8761-427B-94A1-D348B773A32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33690" y="6245225"/>
            <a:ext cx="26273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Маршев В.И. (ЭФ МГУ)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6245225"/>
            <a:ext cx="19367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AC62-5B0C-4E6E-BD4E-71EB5097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885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C4A17-4A26-42B8-8BE2-B3325E61F2B4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63771-5849-4C1E-9CA7-B57CD94534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782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8A5F-B7B1-4709-95E2-9084DA839F1C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E4EB-2CFC-4437-859B-B07C17879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0311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01A8-CEE8-4E69-AAC0-A29C0476D76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5D46-D4DD-4956-AB99-5931C3E1F1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9265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00AD-1161-40CB-BF2E-53378311B8D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F2FF-ADCE-4BAA-94C3-1B4FA97569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0930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8B36-BAFE-4B92-9999-2295F9237BCC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B38D-5C6A-463C-8685-25F57F5532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9266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B469-FCA0-456C-B04A-331E2AE704C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02D1A-16E0-48B3-A3B2-E04AF39E6E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9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AC5F-F8DF-4288-A6D1-F6A87A3A2EA5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C1D7-BA68-4C42-9601-43064DCA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407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7454-787A-43AC-9D27-DDA4A17FF68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655A5-C13B-40AB-8D71-77F4E1997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7958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5373-72E7-4A70-8629-4A7D8F0B9AA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6D82-8DD0-4623-9D7E-511CE38303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9530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17C69-95DE-4B7A-B9CC-E48419BA55A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8266-B4D2-4A60-B043-18030DCF8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9630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88E94-0DB7-4135-A8F8-93911F24DFD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0E740-6EB0-40DA-B372-0DB14C9F50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4449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208B-1BE5-4BC1-8A58-ADE1F4B406C1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8DDB-BC51-4B36-A55D-A5828E38A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1916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20" y="274638"/>
            <a:ext cx="74649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14720" y="1600205"/>
            <a:ext cx="746496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3F12-CFB9-47F9-9F73-93B13C264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9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3 w 717"/>
                <a:gd name="T1" fmla="*/ 845 h 845"/>
                <a:gd name="T2" fmla="*/ 753 w 717"/>
                <a:gd name="T3" fmla="*/ 821 h 845"/>
                <a:gd name="T4" fmla="*/ 610 w 717"/>
                <a:gd name="T5" fmla="*/ 605 h 845"/>
                <a:gd name="T6" fmla="*/ 424 w 717"/>
                <a:gd name="T7" fmla="*/ 396 h 845"/>
                <a:gd name="T8" fmla="*/ 23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7 w 717"/>
                <a:gd name="T15" fmla="*/ 198 h 845"/>
                <a:gd name="T16" fmla="*/ 418 w 717"/>
                <a:gd name="T17" fmla="*/ 408 h 845"/>
                <a:gd name="T18" fmla="*/ 604 w 717"/>
                <a:gd name="T19" fmla="*/ 623 h 845"/>
                <a:gd name="T20" fmla="*/ 753 w 717"/>
                <a:gd name="T21" fmla="*/ 845 h 845"/>
                <a:gd name="T22" fmla="*/ 75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5 w 407"/>
                <a:gd name="T1" fmla="*/ 414 h 414"/>
                <a:gd name="T2" fmla="*/ 425 w 407"/>
                <a:gd name="T3" fmla="*/ 396 h 414"/>
                <a:gd name="T4" fmla="*/ 24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4 w 407"/>
                <a:gd name="T13" fmla="*/ 204 h 414"/>
                <a:gd name="T14" fmla="*/ 425 w 407"/>
                <a:gd name="T15" fmla="*/ 414 h 414"/>
                <a:gd name="T16" fmla="*/ 42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2 w 586"/>
                <a:gd name="T1" fmla="*/ 0 h 599"/>
                <a:gd name="T2" fmla="*/ 604 w 586"/>
                <a:gd name="T3" fmla="*/ 0 h 599"/>
                <a:gd name="T4" fmla="*/ 425 w 586"/>
                <a:gd name="T5" fmla="*/ 132 h 599"/>
                <a:gd name="T6" fmla="*/ 27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5 w 586"/>
                <a:gd name="T17" fmla="*/ 282 h 599"/>
                <a:gd name="T18" fmla="*/ 431 w 586"/>
                <a:gd name="T19" fmla="*/ 138 h 599"/>
                <a:gd name="T20" fmla="*/ 622 w 586"/>
                <a:gd name="T21" fmla="*/ 0 h 599"/>
                <a:gd name="T22" fmla="*/ 62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7 w 269"/>
                <a:gd name="T1" fmla="*/ 0 h 252"/>
                <a:gd name="T2" fmla="*/ 26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7 w 269"/>
                <a:gd name="T15" fmla="*/ 0 h 252"/>
                <a:gd name="T16" fmla="*/ 28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9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BB57-E359-4E37-8E0A-9D85445FF84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89531-FC70-4951-B353-788B3BE91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329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E1B9-77F5-45BF-A089-BC9747425181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414A-9BAA-4513-8992-ADAF8DFA1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873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7668-11A5-429C-BC2D-6701F34162D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E174-8945-46E7-A433-BE5552495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495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C2D2-B73D-4B20-B69D-AEFE3B41DF1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46E7-410D-4281-8498-3EED38E01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03 w 717"/>
                <a:gd name="T1" fmla="*/ 845 h 845"/>
                <a:gd name="T2" fmla="*/ 803 w 717"/>
                <a:gd name="T3" fmla="*/ 821 h 845"/>
                <a:gd name="T4" fmla="*/ 660 w 717"/>
                <a:gd name="T5" fmla="*/ 605 h 845"/>
                <a:gd name="T6" fmla="*/ 449 w 717"/>
                <a:gd name="T7" fmla="*/ 396 h 845"/>
                <a:gd name="T8" fmla="*/ 26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52 w 717"/>
                <a:gd name="T15" fmla="*/ 198 h 845"/>
                <a:gd name="T16" fmla="*/ 443 w 717"/>
                <a:gd name="T17" fmla="*/ 408 h 845"/>
                <a:gd name="T18" fmla="*/ 654 w 717"/>
                <a:gd name="T19" fmla="*/ 623 h 845"/>
                <a:gd name="T20" fmla="*/ 803 w 717"/>
                <a:gd name="T21" fmla="*/ 845 h 845"/>
                <a:gd name="T22" fmla="*/ 80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0 w 407"/>
                <a:gd name="T1" fmla="*/ 414 h 414"/>
                <a:gd name="T2" fmla="*/ 450 w 407"/>
                <a:gd name="T3" fmla="*/ 396 h 414"/>
                <a:gd name="T4" fmla="*/ 26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59 w 407"/>
                <a:gd name="T13" fmla="*/ 204 h 414"/>
                <a:gd name="T14" fmla="*/ 450 w 407"/>
                <a:gd name="T15" fmla="*/ 414 h 414"/>
                <a:gd name="T16" fmla="*/ 45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72 w 586"/>
                <a:gd name="T1" fmla="*/ 0 h 599"/>
                <a:gd name="T2" fmla="*/ 654 w 586"/>
                <a:gd name="T3" fmla="*/ 0 h 599"/>
                <a:gd name="T4" fmla="*/ 460 w 586"/>
                <a:gd name="T5" fmla="*/ 132 h 599"/>
                <a:gd name="T6" fmla="*/ 30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0 w 586"/>
                <a:gd name="T17" fmla="*/ 282 h 599"/>
                <a:gd name="T18" fmla="*/ 472 w 586"/>
                <a:gd name="T19" fmla="*/ 138 h 599"/>
                <a:gd name="T20" fmla="*/ 672 w 586"/>
                <a:gd name="T21" fmla="*/ 0 h 599"/>
                <a:gd name="T22" fmla="*/ 67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12 w 269"/>
                <a:gd name="T1" fmla="*/ 0 h 252"/>
                <a:gd name="T2" fmla="*/ 29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12 w 269"/>
                <a:gd name="T15" fmla="*/ 0 h 252"/>
                <a:gd name="T16" fmla="*/ 31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9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571D67-A550-419E-88CE-C6B8B030309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A82BEF-53A3-4E3C-B99E-FDCA853B8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6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F89A-C03E-44C7-B697-85D3FFCE033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DEC98-BECD-41C1-A262-87EAA22F2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337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A657-1CC1-4B81-8741-85B7236783E5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56BFB-83FE-4309-8B5F-F776C208D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302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1C27-7F11-44F5-9024-752E67D1C375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94EF-FD46-4EAC-ABC8-EC73FF14A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568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A9EE-3044-4494-BB3F-8F9E4E47EBB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D904-02B5-4E4C-BC78-30357718D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424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FA4A-7C11-4F66-8071-43B4AD42EDB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5C15-7A69-4B14-895F-8F812D03E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92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6130-38C5-45C1-BE6C-C71AA79CE825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372A-8345-4846-911C-84354D333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78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9942-5C38-4A2C-9170-C7BEA1F05E1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EF3F5-6894-4D23-BE58-256C16EC1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598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58C1-83C3-48AA-B036-E2A342AC21A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7DDA-0DDE-4006-91A7-CD61BC0C5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762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741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7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8A95C5-B8E4-4FD4-AAFE-294D08136F99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96BE68-1C44-4F0F-AFC9-27FD831C9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047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8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04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67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5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7555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037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878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790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5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309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64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50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7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572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3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289EDE-97E1-43A2-9A2C-AC002A7B39F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2C2BFB-C2DE-4092-AA7B-16B891DFD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869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35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360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1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383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123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690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707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91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108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8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F8AEDE-7CD1-46A3-8692-0678A837DAEC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94158-4875-4265-B00A-BDADAC30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882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2DDD53-FD27-4681-A16A-014FB8582DD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46EBD5-AC74-41D3-A441-3FD030591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360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C0C500-D13E-46A7-AE87-00094ED27F1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18B67A-1D48-4377-A06A-A420CCC97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736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209F15-F67A-415F-99BB-952F0F81299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2F8A17-C59C-4A73-9632-8F7B4DE73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126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90DB4E-3E80-466D-8759-428DEFD24F0D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FA4B1A-4D77-432D-A628-89DBBFE31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532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8E7170-80DC-48F3-AB7F-F7C31A92E46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9618B-C5A4-4656-B4B3-E3BC5B569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71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4EA6C3-69C6-4B5B-AFF2-DE5D83230EA6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17BA1E-65F2-4EE5-BCBC-C58688594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897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BCAF05-DEAF-4DD6-B96D-64F6F7B8405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A46DA2-FDF5-4950-8E4F-062012667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718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C4B68B-47A3-4639-9A7D-9D8136DDCBA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541F70-C27D-4B7E-AB23-2974BB2AC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636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842775-B4C6-4AC3-9387-D3EA1B0435F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426EA5-DCD6-4E11-98C8-2F6049B3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286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67BFCA-6804-44EF-B1FD-C1CD1EE58A1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5BCE27-B65C-49C9-A6BC-76673F9B1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8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3C7A87-BAED-42F8-B16D-F6F3822AD69C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0927FA-9104-4D38-A3E3-BCE5806B1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344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885322-15DA-4F0A-BEA4-7D6C01B4227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799E3B-D214-40BE-AE52-C1F96A966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3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F270EC-A67C-48BA-88F9-3214BB9C0EB1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CC3D93-A238-4E4F-8A2F-E73AD0856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08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EFA75F-AF97-4B18-B13E-2D889382CEC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4F82F2-175D-446C-9265-23A78DF84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4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D4637A-B797-483B-BA5F-3534596FFD2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E33385-231F-4860-85EB-4B9DDED1B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3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7CC2-9004-4BB2-B228-F7E4242E9FA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D09B-7234-4AD2-A8EF-B18BAAD68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3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0C8EF0-3C4F-439F-8EDF-25C8CEAA8D65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8BC91A-7BD3-43FC-BA77-2ED3F2AC5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96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822374-0C72-4294-BFDB-63063D27133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0C2ADF-7D58-4187-8048-402CA5D39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34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1352C5-2D25-4C65-B83F-07B9F987322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F00FD1-DB7C-45ED-B89A-B544675E1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4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67D0DB-8F5B-492D-93E5-4C16B91DECB5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A95B71-4CBF-4493-ACA4-2311C9087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49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59 w 717"/>
                <a:gd name="T1" fmla="*/ 845 h 845"/>
                <a:gd name="T2" fmla="*/ 859 w 717"/>
                <a:gd name="T3" fmla="*/ 821 h 845"/>
                <a:gd name="T4" fmla="*/ 716 w 717"/>
                <a:gd name="T5" fmla="*/ 605 h 845"/>
                <a:gd name="T6" fmla="*/ 477 w 717"/>
                <a:gd name="T7" fmla="*/ 396 h 845"/>
                <a:gd name="T8" fmla="*/ 29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80 w 717"/>
                <a:gd name="T15" fmla="*/ 198 h 845"/>
                <a:gd name="T16" fmla="*/ 471 w 717"/>
                <a:gd name="T17" fmla="*/ 408 h 845"/>
                <a:gd name="T18" fmla="*/ 710 w 717"/>
                <a:gd name="T19" fmla="*/ 623 h 845"/>
                <a:gd name="T20" fmla="*/ 859 w 717"/>
                <a:gd name="T21" fmla="*/ 845 h 845"/>
                <a:gd name="T22" fmla="*/ 85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78 w 407"/>
                <a:gd name="T1" fmla="*/ 414 h 414"/>
                <a:gd name="T2" fmla="*/ 478 w 407"/>
                <a:gd name="T3" fmla="*/ 396 h 414"/>
                <a:gd name="T4" fmla="*/ 29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87 w 407"/>
                <a:gd name="T13" fmla="*/ 204 h 414"/>
                <a:gd name="T14" fmla="*/ 478 w 407"/>
                <a:gd name="T15" fmla="*/ 414 h 414"/>
                <a:gd name="T16" fmla="*/ 47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28 w 586"/>
                <a:gd name="T1" fmla="*/ 0 h 599"/>
                <a:gd name="T2" fmla="*/ 710 w 586"/>
                <a:gd name="T3" fmla="*/ 0 h 599"/>
                <a:gd name="T4" fmla="*/ 516 w 586"/>
                <a:gd name="T5" fmla="*/ 132 h 599"/>
                <a:gd name="T6" fmla="*/ 32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28 w 586"/>
                <a:gd name="T17" fmla="*/ 282 h 599"/>
                <a:gd name="T18" fmla="*/ 528 w 586"/>
                <a:gd name="T19" fmla="*/ 138 h 599"/>
                <a:gd name="T20" fmla="*/ 728 w 586"/>
                <a:gd name="T21" fmla="*/ 0 h 599"/>
                <a:gd name="T22" fmla="*/ 72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40 w 269"/>
                <a:gd name="T1" fmla="*/ 0 h 252"/>
                <a:gd name="T2" fmla="*/ 32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40 w 269"/>
                <a:gd name="T15" fmla="*/ 0 h 252"/>
                <a:gd name="T16" fmla="*/ 34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9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FAF6A6-1ECD-424D-A1DB-A9F11F96E519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D13A9B-07F8-414A-A203-7A707FBEE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31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B1B62E-6DDC-44F8-B87E-A6C62A2D86C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25DE9A-6052-4742-86B7-CC23CD629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89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175E16-6EE4-4C06-9FE6-505D1073756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F8DED2-AFC0-45EF-93AE-2D90BDC6F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18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3C5A54-51C8-4394-9EFF-73146737EFC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CEEA95-05BF-4634-A0AE-ADE047A7D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09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AFD107-8E0D-4E6E-A545-BF58E6F63EB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6DDD66-6FE4-49ED-AC42-668CF1A5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6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695543-AB0C-4054-ACBF-9F17F2256D6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B3EB03-AD96-4083-BC1F-C468AAB1D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1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E2D2-CB55-4FAC-88C2-EE8636442FF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E381C-04BA-4379-A5DE-86438A059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84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694EBF-1114-4088-B6D8-0E97D28A32D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C5D9B2-4678-463A-9053-D145C8181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81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42B752-4492-49A8-8E2F-09819B9293F9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D21E3E-BA9A-47AD-8EF5-9E4EE974F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08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458A3F-38AD-40B5-AEDF-0042DE59D08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1A6CAD-53A6-4CBE-A28E-BD7CB2A9B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85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C98975-761F-4EC3-8987-9F5FD815915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2776A8-080F-474A-8529-EB3F6443F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87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6B3FF0-0A60-400A-A8B6-4454CC02B031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CC40D6-75F4-4BCA-B716-A93F6FC90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05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EC69B7-5CAB-4096-AB99-D4BA2D016769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89FF84-947C-4A51-8632-F3926A8AD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19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2DDD53-FD27-4681-A16A-014FB8582DD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46EBD5-AC74-41D3-A441-3FD030591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63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C0C500-D13E-46A7-AE87-00094ED27F1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18B67A-1D48-4377-A06A-A420CCC97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3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209F15-F67A-415F-99BB-952F0F81299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2F8A17-C59C-4A73-9632-8F7B4DE73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27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90DB4E-3E80-466D-8759-428DEFD24F0D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FA4B1A-4D77-432D-A628-89DBBFE31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8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0624-62AE-44D9-BBAC-5F51D205D041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C1D4-C8AC-4A51-9E9E-EA96B2DF9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26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8E7170-80DC-48F3-AB7F-F7C31A92E46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9618B-C5A4-4656-B4B3-E3BC5B569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53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4EA6C3-69C6-4B5B-AFF2-DE5D83230EA6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17BA1E-65F2-4EE5-BCBC-C58688594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99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BCAF05-DEAF-4DD6-B96D-64F6F7B8405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A46DA2-FDF5-4950-8E4F-062012667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68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C4B68B-47A3-4639-9A7D-9D8136DDCBA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541F70-C27D-4B7E-AB23-2974BB2AC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83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842775-B4C6-4AC3-9387-D3EA1B0435F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426EA5-DCD6-4E11-98C8-2F6049B3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42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67BFCA-6804-44EF-B1FD-C1CD1EE58A1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5BCE27-B65C-49C9-A6BC-76673F9B1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24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885322-15DA-4F0A-BEA4-7D6C01B4227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799E3B-D214-40BE-AE52-C1F96A966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50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7A42D80C-C6DA-455A-A767-659B8BE354CD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7C875B0B-E5E1-493D-B0A6-ADD08553C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17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50A6BF7E-E073-42CE-9242-7FE49B1A601E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A6C3D46B-06FA-4BE0-98A9-C0711252B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82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96CDCE79-5CA9-4605-9F10-0CB540DFEBBD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B43B19B-1CD7-430F-960B-00742358A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7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B11DC-3297-406E-AE19-A3BE432E81A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ADA7-39D0-4E77-B7D8-CC7DFC5AF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55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8CDF9F72-9C98-4EBB-9F11-98219CC9527E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A8575D3-F868-4318-B1AF-525E09C7D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18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5818C29-A48C-47F6-B881-7C01A27FA23F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E8AF43F-B496-449F-957E-2B9B27C4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58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2818637E-D16B-42D2-AC56-91FEF68EB56B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78351115-8854-4A92-912A-0320FAB83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08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06D031F-BA1A-4B45-B193-76020559D1DA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8CD8A02D-6D98-4FFA-B78F-57F04B8B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3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A27951F1-B6F8-49FE-A13C-BE477DD84EB6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99BE135F-8B95-4E7B-91D6-5AB5D7353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7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89FC0420-E2C1-406A-8978-13408648FF30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8BC94DC7-2A2D-4C65-A346-B8A31F008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66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792DA1D-F405-4CF8-B7B5-0285F9B62C18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DDCCBDE-447F-46DD-9120-B898FCB03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39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30F93EBB-F4C0-401E-B707-1CAE545C5B08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6486A5B-3B46-42D1-A21C-6DCCC10D9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32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82E73A-125F-4C01-B8AE-C52A520883B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A2CD82-324B-4E83-A001-8ED3E873E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827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3976DA-FA43-4133-87B8-AD0B51B429F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A46DF76-E7A1-430D-9507-8A489F711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96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D05C-5B0A-4B86-9848-00F52A4A0DC6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C439F-8FAA-4AE2-8BF8-3C4737504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0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588786-76F8-4E6E-92FD-4ADC08E51D8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A08C10-0420-4474-95DB-7C90DC41EC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414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C63A87-A2DC-4E1A-B10A-BAFD3E257EB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2BE687B-9214-48FF-8F73-728BA9AEC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2001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49EA7DC-3182-4E5D-A5F7-72468D7BFA5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43BCAA-24EF-484E-BB74-C28CF1CB4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359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C22025-1758-41B7-B231-71D5AAEC446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91BE15-BB54-4048-A8B2-2FD3EBF2E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164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8CF865-AABD-43D6-9214-126C36B5D8D9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A4B694-35E5-4B99-98FA-25DE8A58DF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560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6B9636-CDD1-4144-BD6D-C0021DC8CA5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BA5F72-0576-4EE8-A07A-4646628BE1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946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B99711-8D39-4811-849E-6DAF1107B7AD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4BD2B7-60E8-40E6-947A-D22101FE0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663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62A00C-8A9D-4782-A74A-9164DFC0B34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B49A60-7FBE-4E6F-9103-83557BCDFD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9229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BEDE5B-DB84-43FF-842C-7A16C08E60C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5809917-CEE5-4108-BE4B-8B8BBDDE2C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8842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9 w 717"/>
                <a:gd name="T1" fmla="*/ 845 h 845"/>
                <a:gd name="T2" fmla="*/ 769 w 717"/>
                <a:gd name="T3" fmla="*/ 821 h 845"/>
                <a:gd name="T4" fmla="*/ 626 w 717"/>
                <a:gd name="T5" fmla="*/ 605 h 845"/>
                <a:gd name="T6" fmla="*/ 432 w 717"/>
                <a:gd name="T7" fmla="*/ 396 h 845"/>
                <a:gd name="T8" fmla="*/ 24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5 w 717"/>
                <a:gd name="T15" fmla="*/ 198 h 845"/>
                <a:gd name="T16" fmla="*/ 426 w 717"/>
                <a:gd name="T17" fmla="*/ 408 h 845"/>
                <a:gd name="T18" fmla="*/ 620 w 717"/>
                <a:gd name="T19" fmla="*/ 623 h 845"/>
                <a:gd name="T20" fmla="*/ 769 w 717"/>
                <a:gd name="T21" fmla="*/ 845 h 845"/>
                <a:gd name="T22" fmla="*/ 76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3 w 407"/>
                <a:gd name="T1" fmla="*/ 414 h 414"/>
                <a:gd name="T2" fmla="*/ 433 w 407"/>
                <a:gd name="T3" fmla="*/ 396 h 414"/>
                <a:gd name="T4" fmla="*/ 24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2 w 407"/>
                <a:gd name="T13" fmla="*/ 204 h 414"/>
                <a:gd name="T14" fmla="*/ 433 w 407"/>
                <a:gd name="T15" fmla="*/ 414 h 414"/>
                <a:gd name="T16" fmla="*/ 43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8 w 586"/>
                <a:gd name="T1" fmla="*/ 0 h 599"/>
                <a:gd name="T2" fmla="*/ 620 w 586"/>
                <a:gd name="T3" fmla="*/ 0 h 599"/>
                <a:gd name="T4" fmla="*/ 433 w 586"/>
                <a:gd name="T5" fmla="*/ 132 h 599"/>
                <a:gd name="T6" fmla="*/ 28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3 w 586"/>
                <a:gd name="T17" fmla="*/ 282 h 599"/>
                <a:gd name="T18" fmla="*/ 439 w 586"/>
                <a:gd name="T19" fmla="*/ 138 h 599"/>
                <a:gd name="T20" fmla="*/ 638 w 586"/>
                <a:gd name="T21" fmla="*/ 0 h 599"/>
                <a:gd name="T22" fmla="*/ 63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5 w 269"/>
                <a:gd name="T1" fmla="*/ 0 h 252"/>
                <a:gd name="T2" fmla="*/ 27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5 w 269"/>
                <a:gd name="T15" fmla="*/ 0 h 252"/>
                <a:gd name="T16" fmla="*/ 29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9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86A700-8ED1-4E5B-BFCC-5D957DD2E88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29D9AF-C73F-43AC-97F7-839A016D7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149E-2B6D-4B3A-B7B1-DE28C593A08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DB80A-6EAA-4A3A-A815-CE0A492C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16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2D8A15-56E8-491E-8BF2-647110DAE57D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A897AE-3690-4A60-9EB4-55EAE4DA0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137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AE52D1-21F8-424F-B48A-010B19B1E89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8CD34F-5F7D-4895-A5B0-EF09F0DE0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13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6D53BD-BC6F-441D-9438-36A5EB599F0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C29BB2-96C9-448F-825D-15D9DD552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27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FB9629-86DF-4FB4-9B3B-1DA60433693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E604D3-FE70-477C-AF96-158C200DE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584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1F8572-9AFA-4EC3-BEA5-4401FA82525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A929ED-E161-44DC-8CD9-274930688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56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3F83D1-9623-4CC6-A14E-B77A478719AD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0C2D34-5B5E-435F-8B7D-29EDA81BE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113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C0EA9E-B66F-4D35-8375-B8540577E3D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EC16C7-6F65-47A7-B9DF-FEC399631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07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C8F4CE-7B81-4BAB-B9E0-279DC15B99D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33E703-B2B9-4DB7-8CDD-DAD84269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1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338A1C-529B-40CC-BF41-3F304C90884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427FC4-2505-4B3A-A17C-C79F4729D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16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5E556F-0E1E-40A3-8F22-B2564D1D98D9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8EF1D4-15CF-4B79-BCE1-299F75997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6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2E78-B14D-492A-B304-3153447FE72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6C01-733B-4356-AFDC-60E4473E2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90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BE4389-67D3-4D16-B1BA-4B8D264C434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655AEF-6447-4088-AF14-36F9EA668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14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CAC9BD-785F-4AE4-A879-0BDBBF29B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73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42E82E-4417-44B4-A12D-60F9A494B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37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E1A338-BBDD-470F-ABBE-901DF3D3C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764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900129-0E37-45EC-9542-7BC85882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620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84AA5A-415E-47F2-970C-4D0076144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64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22A4C0-5E77-49FF-9537-C68C7D9F3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42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212558-BCED-4B58-9D6F-7617A6F05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717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1158CE-11D4-4B90-B41B-E05E2623E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442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20308B-AC61-4DB9-B85B-7C44FD7A2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239B7-1D04-4D28-977C-5F73C46FD51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66DA-1AF9-4716-AEB1-CA732FCAA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31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116DFB-87DE-488B-8770-FFB4657DD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843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0073F7-0E88-463C-AE73-CAB51B680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132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E789-7AC4-4B11-9A17-3D857EC954B5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C4E9-86A9-4BC0-B380-DDCA13817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1279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52BF-DC92-40A2-9682-C9BCE0238AD6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8F25-61F3-4C70-8ACC-4F1209805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78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1E29F-ECEE-43D4-A6C5-AFC5F62B4ACD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7979-DF21-43FA-B4B1-F9B5912B7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5835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80B2-6B59-4376-BC31-0AE77685FCCF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982C-6C69-412F-B6AF-AEB9C58C5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4885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9C19-A0E6-40A3-8907-848D5E0E75C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D9B4C-8ABD-446A-AA77-1A18E0D13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6569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7918-6FBB-4FFA-B1CD-A2968720E14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5FE8D-1A06-4D3A-980D-6BB66C034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5897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30DB-1050-48E4-BC96-CCD1BF6F47F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0449-ECC2-456A-9718-4C1F84FB2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5203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D8B6-575D-4280-8269-3FA09C98D67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B0FD8-E619-45D6-AA2F-F76D1342F6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64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88" name="Freeform 36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91" name="Freeform 39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1 w 717"/>
                <a:gd name="T1" fmla="*/ 845 h 845"/>
                <a:gd name="T2" fmla="*/ 771 w 717"/>
                <a:gd name="T3" fmla="*/ 821 h 845"/>
                <a:gd name="T4" fmla="*/ 628 w 717"/>
                <a:gd name="T5" fmla="*/ 605 h 845"/>
                <a:gd name="T6" fmla="*/ 433 w 717"/>
                <a:gd name="T7" fmla="*/ 396 h 845"/>
                <a:gd name="T8" fmla="*/ 24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6 w 717"/>
                <a:gd name="T15" fmla="*/ 198 h 845"/>
                <a:gd name="T16" fmla="*/ 427 w 717"/>
                <a:gd name="T17" fmla="*/ 408 h 845"/>
                <a:gd name="T18" fmla="*/ 622 w 717"/>
                <a:gd name="T19" fmla="*/ 623 h 845"/>
                <a:gd name="T20" fmla="*/ 771 w 717"/>
                <a:gd name="T21" fmla="*/ 845 h 845"/>
                <a:gd name="T22" fmla="*/ 77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4 w 407"/>
                <a:gd name="T1" fmla="*/ 414 h 414"/>
                <a:gd name="T2" fmla="*/ 434 w 407"/>
                <a:gd name="T3" fmla="*/ 396 h 414"/>
                <a:gd name="T4" fmla="*/ 24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3 w 407"/>
                <a:gd name="T13" fmla="*/ 204 h 414"/>
                <a:gd name="T14" fmla="*/ 434 w 407"/>
                <a:gd name="T15" fmla="*/ 414 h 414"/>
                <a:gd name="T16" fmla="*/ 43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0 w 586"/>
                <a:gd name="T1" fmla="*/ 0 h 599"/>
                <a:gd name="T2" fmla="*/ 622 w 586"/>
                <a:gd name="T3" fmla="*/ 0 h 599"/>
                <a:gd name="T4" fmla="*/ 434 w 586"/>
                <a:gd name="T5" fmla="*/ 132 h 599"/>
                <a:gd name="T6" fmla="*/ 28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4 w 586"/>
                <a:gd name="T17" fmla="*/ 282 h 599"/>
                <a:gd name="T18" fmla="*/ 440 w 586"/>
                <a:gd name="T19" fmla="*/ 138 h 599"/>
                <a:gd name="T20" fmla="*/ 640 w 586"/>
                <a:gd name="T21" fmla="*/ 0 h 599"/>
                <a:gd name="T22" fmla="*/ 64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6 w 269"/>
                <a:gd name="T1" fmla="*/ 0 h 252"/>
                <a:gd name="T2" fmla="*/ 27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6 w 269"/>
                <a:gd name="T15" fmla="*/ 0 h 252"/>
                <a:gd name="T16" fmla="*/ 29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24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D342259A-23CF-4B34-8B75-4E3FABDDD6AC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9571F9-F3A2-41DD-9081-C7FE3FBD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813" r:id="rId1"/>
    <p:sldLayoutId id="2147493814" r:id="rId2"/>
    <p:sldLayoutId id="2147493815" r:id="rId3"/>
    <p:sldLayoutId id="2147493816" r:id="rId4"/>
    <p:sldLayoutId id="2147493817" r:id="rId5"/>
    <p:sldLayoutId id="2147493818" r:id="rId6"/>
    <p:sldLayoutId id="2147493819" r:id="rId7"/>
    <p:sldLayoutId id="2147493820" r:id="rId8"/>
    <p:sldLayoutId id="2147493821" r:id="rId9"/>
    <p:sldLayoutId id="2147493822" r:id="rId10"/>
    <p:sldLayoutId id="214749382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89 w 717"/>
                <a:gd name="T1" fmla="*/ 845 h 845"/>
                <a:gd name="T2" fmla="*/ 789 w 717"/>
                <a:gd name="T3" fmla="*/ 821 h 845"/>
                <a:gd name="T4" fmla="*/ 646 w 717"/>
                <a:gd name="T5" fmla="*/ 605 h 845"/>
                <a:gd name="T6" fmla="*/ 442 w 717"/>
                <a:gd name="T7" fmla="*/ 396 h 845"/>
                <a:gd name="T8" fmla="*/ 25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45 w 717"/>
                <a:gd name="T15" fmla="*/ 198 h 845"/>
                <a:gd name="T16" fmla="*/ 436 w 717"/>
                <a:gd name="T17" fmla="*/ 408 h 845"/>
                <a:gd name="T18" fmla="*/ 640 w 717"/>
                <a:gd name="T19" fmla="*/ 623 h 845"/>
                <a:gd name="T20" fmla="*/ 789 w 717"/>
                <a:gd name="T21" fmla="*/ 845 h 845"/>
                <a:gd name="T22" fmla="*/ 78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43 w 407"/>
                <a:gd name="T1" fmla="*/ 414 h 414"/>
                <a:gd name="T2" fmla="*/ 443 w 407"/>
                <a:gd name="T3" fmla="*/ 396 h 414"/>
                <a:gd name="T4" fmla="*/ 25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52 w 407"/>
                <a:gd name="T13" fmla="*/ 204 h 414"/>
                <a:gd name="T14" fmla="*/ 443 w 407"/>
                <a:gd name="T15" fmla="*/ 414 h 414"/>
                <a:gd name="T16" fmla="*/ 44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58 w 586"/>
                <a:gd name="T1" fmla="*/ 0 h 599"/>
                <a:gd name="T2" fmla="*/ 640 w 586"/>
                <a:gd name="T3" fmla="*/ 0 h 599"/>
                <a:gd name="T4" fmla="*/ 446 w 586"/>
                <a:gd name="T5" fmla="*/ 132 h 599"/>
                <a:gd name="T6" fmla="*/ 29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93 w 586"/>
                <a:gd name="T17" fmla="*/ 282 h 599"/>
                <a:gd name="T18" fmla="*/ 458 w 586"/>
                <a:gd name="T19" fmla="*/ 138 h 599"/>
                <a:gd name="T20" fmla="*/ 658 w 586"/>
                <a:gd name="T21" fmla="*/ 0 h 599"/>
                <a:gd name="T22" fmla="*/ 65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05 w 269"/>
                <a:gd name="T1" fmla="*/ 0 h 252"/>
                <a:gd name="T2" fmla="*/ 28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05 w 269"/>
                <a:gd name="T15" fmla="*/ 0 h 252"/>
                <a:gd name="T16" fmla="*/ 30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C11EA06-7BFB-44F9-8F5C-7B5739FDCAE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20F66D-F3CC-408B-9A37-D51CF1F321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5018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4781" r:id="rId1"/>
    <p:sldLayoutId id="2147494782" r:id="rId2"/>
    <p:sldLayoutId id="2147494783" r:id="rId3"/>
    <p:sldLayoutId id="2147494784" r:id="rId4"/>
    <p:sldLayoutId id="2147494785" r:id="rId5"/>
    <p:sldLayoutId id="2147494786" r:id="rId6"/>
    <p:sldLayoutId id="2147494787" r:id="rId7"/>
    <p:sldLayoutId id="2147494788" r:id="rId8"/>
    <p:sldLayoutId id="2147494789" r:id="rId9"/>
    <p:sldLayoutId id="2147494790" r:id="rId10"/>
    <p:sldLayoutId id="2147494791" r:id="rId11"/>
    <p:sldLayoutId id="214749479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3 w 717"/>
                <a:gd name="T1" fmla="*/ 845 h 845"/>
                <a:gd name="T2" fmla="*/ 753 w 717"/>
                <a:gd name="T3" fmla="*/ 821 h 845"/>
                <a:gd name="T4" fmla="*/ 610 w 717"/>
                <a:gd name="T5" fmla="*/ 605 h 845"/>
                <a:gd name="T6" fmla="*/ 424 w 717"/>
                <a:gd name="T7" fmla="*/ 396 h 845"/>
                <a:gd name="T8" fmla="*/ 23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7 w 717"/>
                <a:gd name="T15" fmla="*/ 198 h 845"/>
                <a:gd name="T16" fmla="*/ 418 w 717"/>
                <a:gd name="T17" fmla="*/ 408 h 845"/>
                <a:gd name="T18" fmla="*/ 604 w 717"/>
                <a:gd name="T19" fmla="*/ 623 h 845"/>
                <a:gd name="T20" fmla="*/ 753 w 717"/>
                <a:gd name="T21" fmla="*/ 845 h 845"/>
                <a:gd name="T22" fmla="*/ 75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5 w 407"/>
                <a:gd name="T1" fmla="*/ 414 h 414"/>
                <a:gd name="T2" fmla="*/ 425 w 407"/>
                <a:gd name="T3" fmla="*/ 396 h 414"/>
                <a:gd name="T4" fmla="*/ 24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4 w 407"/>
                <a:gd name="T13" fmla="*/ 204 h 414"/>
                <a:gd name="T14" fmla="*/ 425 w 407"/>
                <a:gd name="T15" fmla="*/ 414 h 414"/>
                <a:gd name="T16" fmla="*/ 42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2 w 586"/>
                <a:gd name="T1" fmla="*/ 0 h 599"/>
                <a:gd name="T2" fmla="*/ 604 w 586"/>
                <a:gd name="T3" fmla="*/ 0 h 599"/>
                <a:gd name="T4" fmla="*/ 425 w 586"/>
                <a:gd name="T5" fmla="*/ 132 h 599"/>
                <a:gd name="T6" fmla="*/ 27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5 w 586"/>
                <a:gd name="T17" fmla="*/ 282 h 599"/>
                <a:gd name="T18" fmla="*/ 431 w 586"/>
                <a:gd name="T19" fmla="*/ 138 h 599"/>
                <a:gd name="T20" fmla="*/ 622 w 586"/>
                <a:gd name="T21" fmla="*/ 0 h 599"/>
                <a:gd name="T22" fmla="*/ 62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7 w 269"/>
                <a:gd name="T1" fmla="*/ 0 h 252"/>
                <a:gd name="T2" fmla="*/ 26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7 w 269"/>
                <a:gd name="T15" fmla="*/ 0 h 252"/>
                <a:gd name="T16" fmla="*/ 28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4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4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4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fld id="{B237DF37-742F-46A8-A370-795C35B8B376}" type="datetime1">
              <a:rPr lang="ru-RU"/>
              <a:pPr eaLnBrk="1" hangingPunct="1"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fld id="{46BE0120-A3A9-4A08-8DD0-23128584D9B5}" type="slidenum">
              <a:rPr lang="ru-RU"/>
              <a:pPr eaLnBrk="1" hangingPunct="1">
                <a:defRPr/>
              </a:pPr>
              <a:t>‹#›</a:t>
            </a:fld>
            <a:endParaRPr 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6201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4794" r:id="rId1"/>
    <p:sldLayoutId id="2147494795" r:id="rId2"/>
    <p:sldLayoutId id="2147494796" r:id="rId3"/>
    <p:sldLayoutId id="2147494797" r:id="rId4"/>
    <p:sldLayoutId id="2147494798" r:id="rId5"/>
    <p:sldLayoutId id="2147494799" r:id="rId6"/>
    <p:sldLayoutId id="2147494800" r:id="rId7"/>
    <p:sldLayoutId id="2147494801" r:id="rId8"/>
    <p:sldLayoutId id="2147494802" r:id="rId9"/>
    <p:sldLayoutId id="2147494803" r:id="rId10"/>
    <p:sldLayoutId id="2147494804" r:id="rId11"/>
    <p:sldLayoutId id="214749480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06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07" r:id="rId1"/>
    <p:sldLayoutId id="2147494808" r:id="rId2"/>
    <p:sldLayoutId id="2147494809" r:id="rId3"/>
    <p:sldLayoutId id="2147494810" r:id="rId4"/>
    <p:sldLayoutId id="2147494811" r:id="rId5"/>
    <p:sldLayoutId id="2147494812" r:id="rId6"/>
    <p:sldLayoutId id="2147494813" r:id="rId7"/>
    <p:sldLayoutId id="2147494814" r:id="rId8"/>
    <p:sldLayoutId id="2147494815" r:id="rId9"/>
    <p:sldLayoutId id="2147494816" r:id="rId10"/>
    <p:sldLayoutId id="2147494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D08F0D-7B95-447D-85A5-0EC402403BD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21.05.2017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845967A-E768-4467-BCEA-9B9C8CD6C53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1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19" r:id="rId1"/>
    <p:sldLayoutId id="2147494820" r:id="rId2"/>
    <p:sldLayoutId id="2147494821" r:id="rId3"/>
    <p:sldLayoutId id="2147494822" r:id="rId4"/>
    <p:sldLayoutId id="2147494823" r:id="rId5"/>
    <p:sldLayoutId id="2147494824" r:id="rId6"/>
    <p:sldLayoutId id="2147494825" r:id="rId7"/>
    <p:sldLayoutId id="2147494826" r:id="rId8"/>
    <p:sldLayoutId id="2147494827" r:id="rId9"/>
    <p:sldLayoutId id="2147494828" r:id="rId10"/>
    <p:sldLayoutId id="2147494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2049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88" name="Freeform 36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91" name="Freeform 39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4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9 w 717"/>
                <a:gd name="T1" fmla="*/ 845 h 845"/>
                <a:gd name="T2" fmla="*/ 769 w 717"/>
                <a:gd name="T3" fmla="*/ 821 h 845"/>
                <a:gd name="T4" fmla="*/ 626 w 717"/>
                <a:gd name="T5" fmla="*/ 605 h 845"/>
                <a:gd name="T6" fmla="*/ 432 w 717"/>
                <a:gd name="T7" fmla="*/ 396 h 845"/>
                <a:gd name="T8" fmla="*/ 24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5 w 717"/>
                <a:gd name="T15" fmla="*/ 198 h 845"/>
                <a:gd name="T16" fmla="*/ 426 w 717"/>
                <a:gd name="T17" fmla="*/ 408 h 845"/>
                <a:gd name="T18" fmla="*/ 620 w 717"/>
                <a:gd name="T19" fmla="*/ 623 h 845"/>
                <a:gd name="T20" fmla="*/ 769 w 717"/>
                <a:gd name="T21" fmla="*/ 845 h 845"/>
                <a:gd name="T22" fmla="*/ 76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4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3 w 407"/>
                <a:gd name="T1" fmla="*/ 414 h 414"/>
                <a:gd name="T2" fmla="*/ 433 w 407"/>
                <a:gd name="T3" fmla="*/ 396 h 414"/>
                <a:gd name="T4" fmla="*/ 24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2 w 407"/>
                <a:gd name="T13" fmla="*/ 204 h 414"/>
                <a:gd name="T14" fmla="*/ 433 w 407"/>
                <a:gd name="T15" fmla="*/ 414 h 414"/>
                <a:gd name="T16" fmla="*/ 43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4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8 w 586"/>
                <a:gd name="T1" fmla="*/ 0 h 599"/>
                <a:gd name="T2" fmla="*/ 620 w 586"/>
                <a:gd name="T3" fmla="*/ 0 h 599"/>
                <a:gd name="T4" fmla="*/ 433 w 586"/>
                <a:gd name="T5" fmla="*/ 132 h 599"/>
                <a:gd name="T6" fmla="*/ 28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3 w 586"/>
                <a:gd name="T17" fmla="*/ 282 h 599"/>
                <a:gd name="T18" fmla="*/ 439 w 586"/>
                <a:gd name="T19" fmla="*/ 138 h 599"/>
                <a:gd name="T20" fmla="*/ 638 w 586"/>
                <a:gd name="T21" fmla="*/ 0 h 599"/>
                <a:gd name="T22" fmla="*/ 63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4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5 w 269"/>
                <a:gd name="T1" fmla="*/ 0 h 252"/>
                <a:gd name="T2" fmla="*/ 27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5 w 269"/>
                <a:gd name="T15" fmla="*/ 0 h 252"/>
                <a:gd name="T16" fmla="*/ 29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5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2050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50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050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050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050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504" name="Line 24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EDCAABED-0E8C-479C-AF5F-0E0D3D74A267}" type="datetime1">
              <a:rPr lang="ru-RU">
                <a:cs typeface="Arial" pitchFamily="34" charset="0"/>
              </a:rPr>
              <a:pPr>
                <a:defRPr/>
              </a:pPr>
              <a:t>21.05.2017</a:t>
            </a:fld>
            <a:endParaRPr lang="ru-RU">
              <a:cs typeface="Arial" pitchFamily="34" charset="0"/>
            </a:endParaRPr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ru-RU">
                <a:cs typeface="Arial" pitchFamily="34" charset="0"/>
              </a:rPr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F08D4612-D15F-424C-A7FB-34B7608E234B}" type="slidenum">
              <a:rPr lang="ru-RU">
                <a:cs typeface="Arial" pitchFamily="34" charset="0"/>
              </a:rPr>
              <a:pPr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51549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4831" r:id="rId1"/>
    <p:sldLayoutId id="2147494832" r:id="rId2"/>
    <p:sldLayoutId id="2147494833" r:id="rId3"/>
    <p:sldLayoutId id="2147494834" r:id="rId4"/>
    <p:sldLayoutId id="2147494835" r:id="rId5"/>
    <p:sldLayoutId id="2147494836" r:id="rId6"/>
    <p:sldLayoutId id="2147494837" r:id="rId7"/>
    <p:sldLayoutId id="2147494838" r:id="rId8"/>
    <p:sldLayoutId id="2147494839" r:id="rId9"/>
    <p:sldLayoutId id="2147494840" r:id="rId10"/>
    <p:sldLayoutId id="214749484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03 w 717"/>
                <a:gd name="T1" fmla="*/ 845 h 845"/>
                <a:gd name="T2" fmla="*/ 803 w 717"/>
                <a:gd name="T3" fmla="*/ 821 h 845"/>
                <a:gd name="T4" fmla="*/ 660 w 717"/>
                <a:gd name="T5" fmla="*/ 605 h 845"/>
                <a:gd name="T6" fmla="*/ 449 w 717"/>
                <a:gd name="T7" fmla="*/ 396 h 845"/>
                <a:gd name="T8" fmla="*/ 26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52 w 717"/>
                <a:gd name="T15" fmla="*/ 198 h 845"/>
                <a:gd name="T16" fmla="*/ 443 w 717"/>
                <a:gd name="T17" fmla="*/ 408 h 845"/>
                <a:gd name="T18" fmla="*/ 654 w 717"/>
                <a:gd name="T19" fmla="*/ 623 h 845"/>
                <a:gd name="T20" fmla="*/ 803 w 717"/>
                <a:gd name="T21" fmla="*/ 845 h 845"/>
                <a:gd name="T22" fmla="*/ 80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0 w 407"/>
                <a:gd name="T1" fmla="*/ 414 h 414"/>
                <a:gd name="T2" fmla="*/ 450 w 407"/>
                <a:gd name="T3" fmla="*/ 396 h 414"/>
                <a:gd name="T4" fmla="*/ 26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59 w 407"/>
                <a:gd name="T13" fmla="*/ 204 h 414"/>
                <a:gd name="T14" fmla="*/ 450 w 407"/>
                <a:gd name="T15" fmla="*/ 414 h 414"/>
                <a:gd name="T16" fmla="*/ 45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72 w 586"/>
                <a:gd name="T1" fmla="*/ 0 h 599"/>
                <a:gd name="T2" fmla="*/ 654 w 586"/>
                <a:gd name="T3" fmla="*/ 0 h 599"/>
                <a:gd name="T4" fmla="*/ 460 w 586"/>
                <a:gd name="T5" fmla="*/ 132 h 599"/>
                <a:gd name="T6" fmla="*/ 30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0 w 586"/>
                <a:gd name="T17" fmla="*/ 282 h 599"/>
                <a:gd name="T18" fmla="*/ 472 w 586"/>
                <a:gd name="T19" fmla="*/ 138 h 599"/>
                <a:gd name="T20" fmla="*/ 672 w 586"/>
                <a:gd name="T21" fmla="*/ 0 h 599"/>
                <a:gd name="T22" fmla="*/ 67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12 w 269"/>
                <a:gd name="T1" fmla="*/ 0 h 252"/>
                <a:gd name="T2" fmla="*/ 29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12 w 269"/>
                <a:gd name="T15" fmla="*/ 0 h 252"/>
                <a:gd name="T16" fmla="*/ 31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4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4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875C60-6284-4D33-B07F-F82EC573732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5B90319-3938-4B1B-AF19-10D958C49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936" r:id="rId1"/>
    <p:sldLayoutId id="2147493937" r:id="rId2"/>
    <p:sldLayoutId id="2147493938" r:id="rId3"/>
    <p:sldLayoutId id="2147493939" r:id="rId4"/>
    <p:sldLayoutId id="2147493940" r:id="rId5"/>
    <p:sldLayoutId id="2147493941" r:id="rId6"/>
    <p:sldLayoutId id="2147493942" r:id="rId7"/>
    <p:sldLayoutId id="2147493943" r:id="rId8"/>
    <p:sldLayoutId id="2147493944" r:id="rId9"/>
    <p:sldLayoutId id="2147493945" r:id="rId10"/>
    <p:sldLayoutId id="2147493946" r:id="rId11"/>
    <p:sldLayoutId id="214749394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3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59 w 717"/>
                <a:gd name="T1" fmla="*/ 845 h 845"/>
                <a:gd name="T2" fmla="*/ 859 w 717"/>
                <a:gd name="T3" fmla="*/ 821 h 845"/>
                <a:gd name="T4" fmla="*/ 716 w 717"/>
                <a:gd name="T5" fmla="*/ 605 h 845"/>
                <a:gd name="T6" fmla="*/ 477 w 717"/>
                <a:gd name="T7" fmla="*/ 396 h 845"/>
                <a:gd name="T8" fmla="*/ 29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80 w 717"/>
                <a:gd name="T15" fmla="*/ 198 h 845"/>
                <a:gd name="T16" fmla="*/ 471 w 717"/>
                <a:gd name="T17" fmla="*/ 408 h 845"/>
                <a:gd name="T18" fmla="*/ 710 w 717"/>
                <a:gd name="T19" fmla="*/ 623 h 845"/>
                <a:gd name="T20" fmla="*/ 859 w 717"/>
                <a:gd name="T21" fmla="*/ 845 h 845"/>
                <a:gd name="T22" fmla="*/ 85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78 w 407"/>
                <a:gd name="T1" fmla="*/ 414 h 414"/>
                <a:gd name="T2" fmla="*/ 478 w 407"/>
                <a:gd name="T3" fmla="*/ 396 h 414"/>
                <a:gd name="T4" fmla="*/ 29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87 w 407"/>
                <a:gd name="T13" fmla="*/ 204 h 414"/>
                <a:gd name="T14" fmla="*/ 478 w 407"/>
                <a:gd name="T15" fmla="*/ 414 h 414"/>
                <a:gd name="T16" fmla="*/ 47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3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28 w 586"/>
                <a:gd name="T1" fmla="*/ 0 h 599"/>
                <a:gd name="T2" fmla="*/ 710 w 586"/>
                <a:gd name="T3" fmla="*/ 0 h 599"/>
                <a:gd name="T4" fmla="*/ 516 w 586"/>
                <a:gd name="T5" fmla="*/ 132 h 599"/>
                <a:gd name="T6" fmla="*/ 32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28 w 586"/>
                <a:gd name="T17" fmla="*/ 282 h 599"/>
                <a:gd name="T18" fmla="*/ 528 w 586"/>
                <a:gd name="T19" fmla="*/ 138 h 599"/>
                <a:gd name="T20" fmla="*/ 728 w 586"/>
                <a:gd name="T21" fmla="*/ 0 h 599"/>
                <a:gd name="T22" fmla="*/ 72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40 w 269"/>
                <a:gd name="T1" fmla="*/ 0 h 252"/>
                <a:gd name="T2" fmla="*/ 32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40 w 269"/>
                <a:gd name="T15" fmla="*/ 0 h 252"/>
                <a:gd name="T16" fmla="*/ 34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3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33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3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342D8E6-978B-409D-981A-EEBB30E766D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F96F24C-FFDA-475F-A65B-2BAAC00CD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984" r:id="rId1"/>
    <p:sldLayoutId id="2147493985" r:id="rId2"/>
    <p:sldLayoutId id="2147493986" r:id="rId3"/>
    <p:sldLayoutId id="2147493987" r:id="rId4"/>
    <p:sldLayoutId id="2147493988" r:id="rId5"/>
    <p:sldLayoutId id="2147493989" r:id="rId6"/>
    <p:sldLayoutId id="2147493990" r:id="rId7"/>
    <p:sldLayoutId id="2147493991" r:id="rId8"/>
    <p:sldLayoutId id="2147493992" r:id="rId9"/>
    <p:sldLayoutId id="2147493993" r:id="rId10"/>
    <p:sldLayoutId id="2147493994" r:id="rId11"/>
    <p:sldLayoutId id="214749399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49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8" name="Freeform 36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1" name="Freeform 39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4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9 w 717"/>
                <a:gd name="T1" fmla="*/ 845 h 845"/>
                <a:gd name="T2" fmla="*/ 769 w 717"/>
                <a:gd name="T3" fmla="*/ 821 h 845"/>
                <a:gd name="T4" fmla="*/ 626 w 717"/>
                <a:gd name="T5" fmla="*/ 605 h 845"/>
                <a:gd name="T6" fmla="*/ 432 w 717"/>
                <a:gd name="T7" fmla="*/ 396 h 845"/>
                <a:gd name="T8" fmla="*/ 24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5 w 717"/>
                <a:gd name="T15" fmla="*/ 198 h 845"/>
                <a:gd name="T16" fmla="*/ 426 w 717"/>
                <a:gd name="T17" fmla="*/ 408 h 845"/>
                <a:gd name="T18" fmla="*/ 620 w 717"/>
                <a:gd name="T19" fmla="*/ 623 h 845"/>
                <a:gd name="T20" fmla="*/ 769 w 717"/>
                <a:gd name="T21" fmla="*/ 845 h 845"/>
                <a:gd name="T22" fmla="*/ 76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3 w 407"/>
                <a:gd name="T1" fmla="*/ 414 h 414"/>
                <a:gd name="T2" fmla="*/ 433 w 407"/>
                <a:gd name="T3" fmla="*/ 396 h 414"/>
                <a:gd name="T4" fmla="*/ 24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2 w 407"/>
                <a:gd name="T13" fmla="*/ 204 h 414"/>
                <a:gd name="T14" fmla="*/ 433 w 407"/>
                <a:gd name="T15" fmla="*/ 414 h 414"/>
                <a:gd name="T16" fmla="*/ 43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4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8 w 586"/>
                <a:gd name="T1" fmla="*/ 0 h 599"/>
                <a:gd name="T2" fmla="*/ 620 w 586"/>
                <a:gd name="T3" fmla="*/ 0 h 599"/>
                <a:gd name="T4" fmla="*/ 433 w 586"/>
                <a:gd name="T5" fmla="*/ 132 h 599"/>
                <a:gd name="T6" fmla="*/ 28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3 w 586"/>
                <a:gd name="T17" fmla="*/ 282 h 599"/>
                <a:gd name="T18" fmla="*/ 439 w 586"/>
                <a:gd name="T19" fmla="*/ 138 h 599"/>
                <a:gd name="T20" fmla="*/ 638 w 586"/>
                <a:gd name="T21" fmla="*/ 0 h 599"/>
                <a:gd name="T22" fmla="*/ 63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5 w 269"/>
                <a:gd name="T1" fmla="*/ 0 h 252"/>
                <a:gd name="T2" fmla="*/ 27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5 w 269"/>
                <a:gd name="T15" fmla="*/ 0 h 252"/>
                <a:gd name="T16" fmla="*/ 29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0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50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04" name="Line 24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EDCAABED-0E8C-479C-AF5F-0E0D3D74A26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F08D4612-D15F-424C-A7FB-34B7608E2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054" r:id="rId1"/>
    <p:sldLayoutId id="2147494055" r:id="rId2"/>
    <p:sldLayoutId id="2147494056" r:id="rId3"/>
    <p:sldLayoutId id="2147494057" r:id="rId4"/>
    <p:sldLayoutId id="2147494058" r:id="rId5"/>
    <p:sldLayoutId id="2147494059" r:id="rId6"/>
    <p:sldLayoutId id="2147494060" r:id="rId7"/>
    <p:sldLayoutId id="2147494061" r:id="rId8"/>
    <p:sldLayoutId id="2147494062" r:id="rId9"/>
    <p:sldLayoutId id="2147494063" r:id="rId10"/>
    <p:sldLayoutId id="214749406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E259B0-6042-4F15-925D-A4B969285F35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A3A00E-03BE-4D6F-81C9-26B05CFFC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65" r:id="rId1"/>
    <p:sldLayoutId id="2147494066" r:id="rId2"/>
    <p:sldLayoutId id="2147494067" r:id="rId3"/>
    <p:sldLayoutId id="2147494068" r:id="rId4"/>
    <p:sldLayoutId id="2147494069" r:id="rId5"/>
    <p:sldLayoutId id="2147494070" r:id="rId6"/>
    <p:sldLayoutId id="2147494071" r:id="rId7"/>
    <p:sldLayoutId id="2147494072" r:id="rId8"/>
    <p:sldLayoutId id="2147494073" r:id="rId9"/>
    <p:sldLayoutId id="2147494074" r:id="rId10"/>
    <p:sldLayoutId id="2147494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42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42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93 w 717"/>
                <a:gd name="T1" fmla="*/ 845 h 845"/>
                <a:gd name="T2" fmla="*/ 793 w 717"/>
                <a:gd name="T3" fmla="*/ 821 h 845"/>
                <a:gd name="T4" fmla="*/ 650 w 717"/>
                <a:gd name="T5" fmla="*/ 605 h 845"/>
                <a:gd name="T6" fmla="*/ 444 w 717"/>
                <a:gd name="T7" fmla="*/ 396 h 845"/>
                <a:gd name="T8" fmla="*/ 25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47 w 717"/>
                <a:gd name="T15" fmla="*/ 198 h 845"/>
                <a:gd name="T16" fmla="*/ 438 w 717"/>
                <a:gd name="T17" fmla="*/ 408 h 845"/>
                <a:gd name="T18" fmla="*/ 644 w 717"/>
                <a:gd name="T19" fmla="*/ 623 h 845"/>
                <a:gd name="T20" fmla="*/ 793 w 717"/>
                <a:gd name="T21" fmla="*/ 845 h 845"/>
                <a:gd name="T22" fmla="*/ 79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45 w 407"/>
                <a:gd name="T1" fmla="*/ 414 h 414"/>
                <a:gd name="T2" fmla="*/ 445 w 407"/>
                <a:gd name="T3" fmla="*/ 396 h 414"/>
                <a:gd name="T4" fmla="*/ 26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54 w 407"/>
                <a:gd name="T13" fmla="*/ 204 h 414"/>
                <a:gd name="T14" fmla="*/ 445 w 407"/>
                <a:gd name="T15" fmla="*/ 414 h 414"/>
                <a:gd name="T16" fmla="*/ 44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42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62 w 586"/>
                <a:gd name="T1" fmla="*/ 0 h 599"/>
                <a:gd name="T2" fmla="*/ 644 w 586"/>
                <a:gd name="T3" fmla="*/ 0 h 599"/>
                <a:gd name="T4" fmla="*/ 450 w 586"/>
                <a:gd name="T5" fmla="*/ 132 h 599"/>
                <a:gd name="T6" fmla="*/ 29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95 w 586"/>
                <a:gd name="T17" fmla="*/ 282 h 599"/>
                <a:gd name="T18" fmla="*/ 462 w 586"/>
                <a:gd name="T19" fmla="*/ 138 h 599"/>
                <a:gd name="T20" fmla="*/ 662 w 586"/>
                <a:gd name="T21" fmla="*/ 0 h 599"/>
                <a:gd name="T22" fmla="*/ 66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07 w 269"/>
                <a:gd name="T1" fmla="*/ 0 h 252"/>
                <a:gd name="T2" fmla="*/ 28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07 w 269"/>
                <a:gd name="T15" fmla="*/ 0 h 252"/>
                <a:gd name="T16" fmla="*/ 30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2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42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2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89E8294-3D20-42C3-93A3-146603D5E65C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BC5E5F1-A313-4C18-85EF-3784EA0705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409" r:id="rId1"/>
    <p:sldLayoutId id="2147494410" r:id="rId2"/>
    <p:sldLayoutId id="2147494411" r:id="rId3"/>
    <p:sldLayoutId id="2147494412" r:id="rId4"/>
    <p:sldLayoutId id="2147494413" r:id="rId5"/>
    <p:sldLayoutId id="2147494414" r:id="rId6"/>
    <p:sldLayoutId id="2147494415" r:id="rId7"/>
    <p:sldLayoutId id="2147494416" r:id="rId8"/>
    <p:sldLayoutId id="2147494417" r:id="rId9"/>
    <p:sldLayoutId id="2147494418" r:id="rId10"/>
    <p:sldLayoutId id="214749441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5735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9 w 717"/>
                <a:gd name="T1" fmla="*/ 845 h 845"/>
                <a:gd name="T2" fmla="*/ 769 w 717"/>
                <a:gd name="T3" fmla="*/ 821 h 845"/>
                <a:gd name="T4" fmla="*/ 626 w 717"/>
                <a:gd name="T5" fmla="*/ 605 h 845"/>
                <a:gd name="T6" fmla="*/ 432 w 717"/>
                <a:gd name="T7" fmla="*/ 396 h 845"/>
                <a:gd name="T8" fmla="*/ 24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5 w 717"/>
                <a:gd name="T15" fmla="*/ 198 h 845"/>
                <a:gd name="T16" fmla="*/ 426 w 717"/>
                <a:gd name="T17" fmla="*/ 408 h 845"/>
                <a:gd name="T18" fmla="*/ 620 w 717"/>
                <a:gd name="T19" fmla="*/ 623 h 845"/>
                <a:gd name="T20" fmla="*/ 769 w 717"/>
                <a:gd name="T21" fmla="*/ 845 h 845"/>
                <a:gd name="T22" fmla="*/ 76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3 w 407"/>
                <a:gd name="T1" fmla="*/ 414 h 414"/>
                <a:gd name="T2" fmla="*/ 433 w 407"/>
                <a:gd name="T3" fmla="*/ 396 h 414"/>
                <a:gd name="T4" fmla="*/ 24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2 w 407"/>
                <a:gd name="T13" fmla="*/ 204 h 414"/>
                <a:gd name="T14" fmla="*/ 433 w 407"/>
                <a:gd name="T15" fmla="*/ 414 h 414"/>
                <a:gd name="T16" fmla="*/ 43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8 w 586"/>
                <a:gd name="T1" fmla="*/ 0 h 599"/>
                <a:gd name="T2" fmla="*/ 620 w 586"/>
                <a:gd name="T3" fmla="*/ 0 h 599"/>
                <a:gd name="T4" fmla="*/ 433 w 586"/>
                <a:gd name="T5" fmla="*/ 132 h 599"/>
                <a:gd name="T6" fmla="*/ 28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3 w 586"/>
                <a:gd name="T17" fmla="*/ 282 h 599"/>
                <a:gd name="T18" fmla="*/ 439 w 586"/>
                <a:gd name="T19" fmla="*/ 138 h 599"/>
                <a:gd name="T20" fmla="*/ 638 w 586"/>
                <a:gd name="T21" fmla="*/ 0 h 599"/>
                <a:gd name="T22" fmla="*/ 63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5 w 269"/>
                <a:gd name="T1" fmla="*/ 0 h 252"/>
                <a:gd name="T2" fmla="*/ 27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5 w 269"/>
                <a:gd name="T15" fmla="*/ 0 h 252"/>
                <a:gd name="T16" fmla="*/ 29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73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737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7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7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7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7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6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1F0BB08-E5CD-42A1-AE25-FCB666CC0357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11C4CA8-F0EB-43B5-A31A-6F91A69FF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442" r:id="rId1"/>
    <p:sldLayoutId id="2147494443" r:id="rId2"/>
    <p:sldLayoutId id="2147494444" r:id="rId3"/>
    <p:sldLayoutId id="2147494445" r:id="rId4"/>
    <p:sldLayoutId id="2147494446" r:id="rId5"/>
    <p:sldLayoutId id="2147494447" r:id="rId6"/>
    <p:sldLayoutId id="2147494448" r:id="rId7"/>
    <p:sldLayoutId id="2147494449" r:id="rId8"/>
    <p:sldLayoutId id="2147494450" r:id="rId9"/>
    <p:sldLayoutId id="2147494451" r:id="rId10"/>
    <p:sldLayoutId id="2147494452" r:id="rId11"/>
    <p:sldLayoutId id="2147494453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5837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8" name="Freeform 36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1" name="Freeform 39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83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83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9" name="Line 21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0" name="Line 22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3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839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8" name="Line 30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392" name="Line 24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3" name="Line 25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15.03.2012</a:t>
            </a:r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2EBED0-E5BE-411C-9D5D-2F440440E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454" r:id="rId1"/>
    <p:sldLayoutId id="2147494455" r:id="rId2"/>
    <p:sldLayoutId id="2147494456" r:id="rId3"/>
    <p:sldLayoutId id="2147494457" r:id="rId4"/>
    <p:sldLayoutId id="2147494458" r:id="rId5"/>
    <p:sldLayoutId id="2147494459" r:id="rId6"/>
    <p:sldLayoutId id="2147494460" r:id="rId7"/>
    <p:sldLayoutId id="2147494461" r:id="rId8"/>
    <p:sldLayoutId id="2147494462" r:id="rId9"/>
    <p:sldLayoutId id="2147494463" r:id="rId10"/>
    <p:sldLayoutId id="214749446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90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97 w 717"/>
                <a:gd name="T1" fmla="*/ 845 h 845"/>
                <a:gd name="T2" fmla="*/ 797 w 717"/>
                <a:gd name="T3" fmla="*/ 821 h 845"/>
                <a:gd name="T4" fmla="*/ 654 w 717"/>
                <a:gd name="T5" fmla="*/ 605 h 845"/>
                <a:gd name="T6" fmla="*/ 446 w 717"/>
                <a:gd name="T7" fmla="*/ 396 h 845"/>
                <a:gd name="T8" fmla="*/ 26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49 w 717"/>
                <a:gd name="T15" fmla="*/ 198 h 845"/>
                <a:gd name="T16" fmla="*/ 440 w 717"/>
                <a:gd name="T17" fmla="*/ 408 h 845"/>
                <a:gd name="T18" fmla="*/ 648 w 717"/>
                <a:gd name="T19" fmla="*/ 623 h 845"/>
                <a:gd name="T20" fmla="*/ 797 w 717"/>
                <a:gd name="T21" fmla="*/ 845 h 845"/>
                <a:gd name="T22" fmla="*/ 79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47 w 407"/>
                <a:gd name="T1" fmla="*/ 414 h 414"/>
                <a:gd name="T2" fmla="*/ 447 w 407"/>
                <a:gd name="T3" fmla="*/ 396 h 414"/>
                <a:gd name="T4" fmla="*/ 26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56 w 407"/>
                <a:gd name="T13" fmla="*/ 204 h 414"/>
                <a:gd name="T14" fmla="*/ 447 w 407"/>
                <a:gd name="T15" fmla="*/ 414 h 414"/>
                <a:gd name="T16" fmla="*/ 44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66 w 586"/>
                <a:gd name="T1" fmla="*/ 0 h 599"/>
                <a:gd name="T2" fmla="*/ 648 w 586"/>
                <a:gd name="T3" fmla="*/ 0 h 599"/>
                <a:gd name="T4" fmla="*/ 454 w 586"/>
                <a:gd name="T5" fmla="*/ 132 h 599"/>
                <a:gd name="T6" fmla="*/ 29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97 w 586"/>
                <a:gd name="T17" fmla="*/ 282 h 599"/>
                <a:gd name="T18" fmla="*/ 466 w 586"/>
                <a:gd name="T19" fmla="*/ 138 h 599"/>
                <a:gd name="T20" fmla="*/ 666 w 586"/>
                <a:gd name="T21" fmla="*/ 0 h 599"/>
                <a:gd name="T22" fmla="*/ 66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09 w 269"/>
                <a:gd name="T1" fmla="*/ 0 h 252"/>
                <a:gd name="T2" fmla="*/ 29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09 w 269"/>
                <a:gd name="T15" fmla="*/ 0 h 252"/>
                <a:gd name="T16" fmla="*/ 30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FF67782-2921-4306-B3A9-434AA2A5B849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ED6E06-19BC-4E2D-BE88-92439C21CB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2126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4707" r:id="rId1"/>
    <p:sldLayoutId id="2147494708" r:id="rId2"/>
    <p:sldLayoutId id="2147494709" r:id="rId3"/>
    <p:sldLayoutId id="2147494710" r:id="rId4"/>
    <p:sldLayoutId id="2147494711" r:id="rId5"/>
    <p:sldLayoutId id="2147494712" r:id="rId6"/>
    <p:sldLayoutId id="2147494713" r:id="rId7"/>
    <p:sldLayoutId id="2147494714" r:id="rId8"/>
    <p:sldLayoutId id="2147494715" r:id="rId9"/>
    <p:sldLayoutId id="2147494716" r:id="rId10"/>
    <p:sldLayoutId id="2147494717" r:id="rId11"/>
    <p:sldLayoutId id="214749471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marshev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rb.ru/list/post-mortem-staptups/" TargetMode="External"/><Relationship Id="rId1" Type="http://schemas.openxmlformats.org/officeDocument/2006/relationships/slideLayout" Target="../slideLayouts/slideLayout10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2.xml"/><Relationship Id="rId4" Type="http://schemas.openxmlformats.org/officeDocument/2006/relationships/image" Target="http://www.mckinsey.com/russianquarterly/images/issue02/01_0202_exhibit_01.jp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latin typeface="+mn-lt"/>
              </a:rPr>
              <a:t>ЦСМ ЭФ </a:t>
            </a:r>
            <a:r>
              <a:rPr lang="ru-RU" sz="3600" b="1" dirty="0" smtClean="0">
                <a:latin typeface="+mn-lt"/>
                <a:cs typeface="Simplified Arabic" panose="02020603050405020304" pitchFamily="18" charset="-78"/>
              </a:rPr>
              <a:t>МГУ - </a:t>
            </a:r>
            <a:r>
              <a:rPr lang="ru-RU" sz="3600" b="1" dirty="0" smtClean="0">
                <a:latin typeface="+mn-lt"/>
                <a:cs typeface="Simplified Arabic" panose="02020603050405020304" pitchFamily="18" charset="-78"/>
              </a:rPr>
              <a:t>Конференция</a:t>
            </a:r>
            <a:endParaRPr lang="ru-RU" sz="3600" dirty="0" smtClean="0">
              <a:latin typeface="+mn-lt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9"/>
            <a:ext cx="9144000" cy="4899025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FFFF"/>
                </a:solidFill>
              </a:rPr>
              <a:t>Стартапы</a:t>
            </a:r>
            <a:r>
              <a:rPr lang="ru-RU" b="1" dirty="0" smtClean="0">
                <a:solidFill>
                  <a:srgbClr val="FFFFFF"/>
                </a:solidFill>
              </a:rPr>
              <a:t> в спорте: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</a:rPr>
              <a:t>академический взгляд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/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МАРШЕВ ВАДИМ ИВАНОВИЧ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д.э.н., проф.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Директор Центра Спортивного Менеджмента ЭФ МГУ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(</a:t>
            </a:r>
            <a:r>
              <a:rPr lang="en-US" sz="2800" b="1" dirty="0" smtClean="0">
                <a:hlinkClick r:id="rId3"/>
              </a:rPr>
              <a:t>vmarshev@mail.ru</a:t>
            </a:r>
            <a:r>
              <a:rPr lang="ru-RU" sz="2800" b="1" dirty="0" smtClean="0"/>
              <a:t>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19 Мая 20</a:t>
            </a:r>
            <a:r>
              <a:rPr lang="en-US" sz="2800" b="1" dirty="0" smtClean="0"/>
              <a:t>1</a:t>
            </a:r>
            <a:r>
              <a:rPr lang="ru-RU" sz="2800" b="1" dirty="0" smtClean="0"/>
              <a:t>7</a:t>
            </a:r>
            <a:endParaRPr lang="en-US" sz="2800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CB28C3-E0C9-45E8-A472-F381C4B5155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BF17E-E43A-47EC-8331-8B1FAD1C13E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FA75F-AF97-4B18-B13E-2D889382CECE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F82F2-175D-446C-9265-23A78DF8419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2658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Рекламные </a:t>
            </a: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обещания заманчивы в 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части ожидаемых годовых доходов выпускников программ. </a:t>
            </a:r>
            <a:endParaRPr lang="ru-RU" sz="3200" dirty="0" smtClean="0">
              <a:solidFill>
                <a:srgbClr val="FFFFFF"/>
              </a:solidFill>
              <a:latin typeface="+mn-lt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Так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, например, в </a:t>
            </a: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1-й 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же год после завершения 2-х летней магистерской программы </a:t>
            </a: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зарплата: </a:t>
            </a:r>
          </a:p>
          <a:p>
            <a:pPr lvl="0">
              <a:spcAft>
                <a:spcPts val="0"/>
              </a:spcAft>
            </a:pP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- маркетолога 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спорта составляет $</a:t>
            </a: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76000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, </a:t>
            </a:r>
            <a:endParaRPr lang="ru-RU" sz="3200" dirty="0" smtClean="0">
              <a:solidFill>
                <a:srgbClr val="FFFFFF"/>
              </a:solidFill>
              <a:latin typeface="+mn-lt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- управляющего 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спортивным объектом (стадионом, бассейном и т.п.) - $80 000, </a:t>
            </a: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- менеджера 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спортивной команды - $56 000, </a:t>
            </a:r>
            <a:endParaRPr lang="ru-RU" sz="3200" dirty="0" smtClean="0">
              <a:solidFill>
                <a:srgbClr val="FFFFFF"/>
              </a:solidFill>
              <a:latin typeface="+mn-lt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- руководителя 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спортивной организации широкого профиля </a:t>
            </a: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- </a:t>
            </a:r>
            <a:r>
              <a:rPr lang="ru-RU" sz="3200" dirty="0">
                <a:solidFill>
                  <a:srgbClr val="FFFFFF"/>
                </a:solidFill>
                <a:latin typeface="+mn-lt"/>
                <a:ea typeface="Times New Roman"/>
              </a:rPr>
              <a:t>$101 </a:t>
            </a:r>
            <a:r>
              <a:rPr lang="ru-RU" sz="3200" dirty="0" smtClean="0">
                <a:solidFill>
                  <a:srgbClr val="FFFFFF"/>
                </a:solidFill>
                <a:latin typeface="+mn-lt"/>
                <a:ea typeface="Times New Roman"/>
              </a:rPr>
              <a:t>000</a:t>
            </a:r>
            <a:endParaRPr lang="ru-RU" sz="3200" dirty="0">
              <a:solidFill>
                <a:srgbClr val="FFFFFF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32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7"/>
            <a:ext cx="8229600" cy="630907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Г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де и о чем пишут по СМ?</a:t>
            </a:r>
            <a:b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b="1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764705"/>
            <a:ext cx="8964488" cy="536622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7" name="Рисунок 6" descr="Sport Management Re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764704"/>
            <a:ext cx="4647317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52" y="1556792"/>
            <a:ext cx="410114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FA75F-AF97-4B18-B13E-2D889382CECE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F82F2-175D-446C-9265-23A78DF8419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 descr="C:\Марья\MSU\СПОРТИВНЫЙ МЕНЕДЖМЕНТ\дидактика\собираем инфу\тематика рус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r="8592" b="4060"/>
          <a:stretch/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7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D9D54E-7E82-4E9C-847C-9029A115694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7"/>
            <a:ext cx="8229600" cy="846931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Три </a:t>
            </a:r>
            <a:r>
              <a:rPr lang="ru-RU" sz="32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группы </a:t>
            </a: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историй бизнеса в СИ</a:t>
            </a:r>
            <a:r>
              <a:rPr lang="ru-RU" sz="32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052740"/>
            <a:ext cx="8964488" cy="507818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I. </a:t>
            </a:r>
            <a:r>
              <a:rPr lang="ru-RU" sz="3000" dirty="0" smtClean="0"/>
              <a:t>По происхождению творца или «Субъекта» (</a:t>
            </a:r>
            <a:r>
              <a:rPr lang="ru-RU" sz="3000" b="1" dirty="0" smtClean="0"/>
              <a:t>КТО?</a:t>
            </a:r>
            <a:r>
              <a:rPr lang="ru-RU" sz="3000" dirty="0" smtClean="0"/>
              <a:t>):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1.1. Бывший спортсмен </a:t>
            </a:r>
            <a:r>
              <a:rPr lang="ru-RU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 err="1" smtClean="0">
                <a:sym typeface="Wingdings" panose="05000000000000000000" pitchFamily="2" charset="2"/>
              </a:rPr>
              <a:t>стартап</a:t>
            </a:r>
            <a:r>
              <a:rPr lang="ru-RU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ym typeface="Wingdings" panose="05000000000000000000" pitchFamily="2" charset="2"/>
              </a:rPr>
              <a:t>(в </a:t>
            </a:r>
            <a:r>
              <a:rPr lang="ru-RU" dirty="0" err="1" smtClean="0">
                <a:sym typeface="Wingdings" panose="05000000000000000000" pitchFamily="2" charset="2"/>
              </a:rPr>
              <a:t>т.ч</a:t>
            </a:r>
            <a:r>
              <a:rPr lang="ru-RU" dirty="0" smtClean="0">
                <a:sym typeface="Wingdings" panose="05000000000000000000" pitchFamily="2" charset="2"/>
              </a:rPr>
              <a:t>. в спортивной индустрии)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1.2. «Любитель» - старт-ап в спорте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II. </a:t>
            </a:r>
            <a:r>
              <a:rPr lang="ru-RU" dirty="0" smtClean="0"/>
              <a:t>По продукту (</a:t>
            </a:r>
            <a:r>
              <a:rPr lang="ru-RU" b="1" dirty="0" smtClean="0"/>
              <a:t>ЧТО?</a:t>
            </a:r>
            <a:r>
              <a:rPr lang="ru-RU" dirty="0" smtClean="0"/>
              <a:t>):</a:t>
            </a:r>
          </a:p>
          <a:p>
            <a:pPr marL="0" lvl="0" indent="0" eaLnBrk="1" hangingPunct="1">
              <a:buClr>
                <a:srgbClr val="FFFFCC"/>
              </a:buClr>
              <a:buNone/>
              <a:defRPr/>
            </a:pPr>
            <a:r>
              <a:rPr lang="ru-RU" dirty="0" smtClean="0">
                <a:solidFill>
                  <a:srgbClr val="FFFFFF"/>
                </a:solidFill>
              </a:rPr>
              <a:t>От мобильных приложений для </a:t>
            </a:r>
            <a:r>
              <a:rPr lang="ru-RU" dirty="0" err="1" smtClean="0">
                <a:solidFill>
                  <a:srgbClr val="FFFFFF"/>
                </a:solidFill>
              </a:rPr>
              <a:t>фанов</a:t>
            </a:r>
            <a:r>
              <a:rPr lang="ru-RU" dirty="0" smtClean="0">
                <a:solidFill>
                  <a:srgbClr val="FFFFFF"/>
                </a:solidFill>
              </a:rPr>
              <a:t> и организации корпоративного спорта до </a:t>
            </a:r>
            <a:r>
              <a:rPr lang="ru-RU" dirty="0">
                <a:solidFill>
                  <a:srgbClr val="FFFFFF"/>
                </a:solidFill>
              </a:rPr>
              <a:t>создания </a:t>
            </a:r>
            <a:r>
              <a:rPr lang="ru-RU" dirty="0" smtClean="0">
                <a:solidFill>
                  <a:srgbClr val="FFFFFF"/>
                </a:solidFill>
              </a:rPr>
              <a:t>Клубов, Лиг и т.п.</a:t>
            </a:r>
            <a:endParaRPr lang="ru-RU" dirty="0">
              <a:solidFill>
                <a:srgbClr val="FFFF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III. </a:t>
            </a:r>
            <a:r>
              <a:rPr lang="ru-RU" dirty="0" smtClean="0"/>
              <a:t>По результату (</a:t>
            </a:r>
            <a:r>
              <a:rPr lang="ru-RU" b="1" dirty="0" smtClean="0"/>
              <a:t>КАК?</a:t>
            </a:r>
            <a:r>
              <a:rPr lang="ru-RU" dirty="0" smtClean="0"/>
              <a:t> и </a:t>
            </a:r>
            <a:r>
              <a:rPr lang="ru-RU" b="1" dirty="0" smtClean="0"/>
              <a:t>ИТОГ</a:t>
            </a:r>
            <a:r>
              <a:rPr lang="ru-RU" dirty="0" smtClean="0"/>
              <a:t>?):</a:t>
            </a:r>
          </a:p>
        </p:txBody>
      </p:sp>
    </p:spTree>
    <p:extLst>
      <p:ext uri="{BB962C8B-B14F-4D97-AF65-F5344CB8AC3E}">
        <p14:creationId xmlns:p14="http://schemas.microsoft.com/office/powerpoint/2010/main" val="18356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072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МАТРИЦА «ПРОДУКТ/РЫНОК»</a:t>
            </a:r>
            <a:br>
              <a:rPr lang="ru-RU" sz="3600" b="1" dirty="0" smtClean="0"/>
            </a:br>
            <a:endParaRPr lang="ru-RU" sz="2800" b="1" dirty="0" smtClean="0"/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68901750"/>
              </p:ext>
            </p:extLst>
          </p:nvPr>
        </p:nvGraphicFramePr>
        <p:xfrm>
          <a:off x="539552" y="764707"/>
          <a:ext cx="8856216" cy="5688633"/>
        </p:xfrm>
        <a:graphic>
          <a:graphicData uri="http://schemas.openxmlformats.org/drawingml/2006/table">
            <a:tbl>
              <a:tblPr/>
              <a:tblGrid>
                <a:gridCol w="2626282"/>
                <a:gridCol w="1801826"/>
                <a:gridCol w="1979837"/>
                <a:gridCol w="2448271"/>
              </a:tblGrid>
              <a:tr h="18330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Продукт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Рынок</a:t>
                      </a: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Старый продукт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Новый продукт, связанный со старым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Совершенно новый продукт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Старый рынок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90%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60%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Новый рынок, связанный со старым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60%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5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Совершенно новый рынок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7-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10%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15DD1B-ACCD-4D05-8030-96A0D46C614D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2C45-E30F-487B-8E6B-AF459CA6BC0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431800"/>
          </a:xfrm>
        </p:spPr>
        <p:txBody>
          <a:bodyPr/>
          <a:lstStyle/>
          <a:p>
            <a:pPr eaLnBrk="1" hangingPunct="1">
              <a:defRPr/>
            </a:pPr>
            <a:endParaRPr lang="ru-RU" sz="3200" dirty="0" smtClean="0">
              <a:latin typeface="Calibri" pitchFamily="34" charset="0"/>
            </a:endParaRP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4" y="1052513"/>
            <a:ext cx="8784976" cy="52562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Идея</a:t>
            </a:r>
            <a:r>
              <a:rPr lang="en-US" sz="3600" b="1" dirty="0" smtClean="0"/>
              <a:t> </a:t>
            </a:r>
            <a:r>
              <a:rPr lang="ru-RU" sz="3600" b="1" dirty="0" smtClean="0"/>
              <a:t>успешных </a:t>
            </a:r>
            <a:r>
              <a:rPr lang="ru-RU" sz="3600" b="1" dirty="0" err="1" smtClean="0"/>
              <a:t>стартапов</a:t>
            </a:r>
            <a:r>
              <a:rPr lang="ru-RU" sz="3600" b="1" dirty="0" smtClean="0"/>
              <a:t>: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там где Очередь – создавай бизнес!!!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Мобильные приложения.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Пример 1. 100-тысячный стадион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Пример 2. Авиаперелеты граждан США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9D8698-3075-49DB-81BB-EF78F882B2C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64BB3-A0B8-400F-8D61-F2ABF97F5A7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/>
      <p:bldP spid="7557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4318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А может творить очередь?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4" y="1052513"/>
            <a:ext cx="8784976" cy="52562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3600" b="1" dirty="0" smtClean="0"/>
              <a:t>Пример. Максим Журило</a:t>
            </a:r>
            <a:r>
              <a:rPr lang="ru-RU" sz="3600" b="1" dirty="0" smtClean="0">
                <a:sym typeface="Wingdings" panose="05000000000000000000" pitchFamily="2" charset="2"/>
              </a:rPr>
              <a:t>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>ILOVERUNNING: </a:t>
            </a:r>
            <a:endParaRPr lang="en-US" sz="36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Как 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>заработать, заставляя других 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бегать?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US" sz="3600" dirty="0" smtClean="0">
              <a:solidFill>
                <a:srgbClr val="FFFFFF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36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Тиражирование бизнес-идеи: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36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ILOVE</a:t>
            </a:r>
            <a:r>
              <a:rPr lang="en-US" sz="36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SWIMMING</a:t>
            </a:r>
            <a:endParaRPr lang="ru-RU" sz="3600" dirty="0" smtClean="0">
              <a:solidFill>
                <a:srgbClr val="FFFFFF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FFFFCC"/>
              </a:buClr>
              <a:buNone/>
              <a:defRPr/>
            </a:pPr>
            <a:r>
              <a:rPr lang="ru-RU" sz="3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ILOVE</a:t>
            </a:r>
            <a:r>
              <a:rPr lang="en-US" sz="3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SKIING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36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ILOVE</a:t>
            </a:r>
            <a:r>
              <a:rPr lang="en-US" sz="36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………</a:t>
            </a:r>
            <a:endParaRPr lang="en-US" sz="3600" b="1" dirty="0" smtClean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9D8698-3075-49DB-81BB-EF78F882B2C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64BB3-A0B8-400F-8D61-F2ABF97F5A7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5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5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5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5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/>
      <p:bldP spid="7557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 И. (МГУ)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4" y="1052513"/>
            <a:ext cx="8784976" cy="52562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БИЗНЕС-МОДЕЛЬ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(Александр </a:t>
            </a:r>
            <a:r>
              <a:rPr lang="ru-RU" sz="3600" b="1" dirty="0" err="1" smtClean="0"/>
              <a:t>Остервальдер</a:t>
            </a:r>
            <a:r>
              <a:rPr lang="ru-RU" sz="3600" b="1" dirty="0" smtClean="0"/>
              <a:t>)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9D8698-3075-49DB-81BB-EF78F882B2C3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64BB3-A0B8-400F-8D61-F2ABF97F5A7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90" name="Picture 2" descr="C:\Users\Дмитрий\Desktop\businessmodelgeneration_preview_Страница_1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4" name="Picture 5" descr="C:\Users\Дмитрий\Desktop\businessmodelgeneration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D9D54E-7E82-4E9C-847C-9029A115694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7"/>
            <a:ext cx="8229600" cy="846931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Краткая история ЦСМ </a:t>
            </a:r>
            <a:r>
              <a:rPr lang="ru-RU" sz="32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96754"/>
            <a:ext cx="8964488" cy="493417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Год создания – 2013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Наши дела: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Исследуем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Консультируем</a:t>
            </a:r>
          </a:p>
          <a:p>
            <a:pPr marL="514350" lvl="0" indent="-514350" eaLnBrk="1" hangingPunct="1">
              <a:buClr>
                <a:srgbClr val="FFFFCC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srgbClr val="FFFFFF"/>
                </a:solidFill>
              </a:rPr>
              <a:t>Обучаем (и даже Научаем)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В п.3. на выходе – проекты (</a:t>
            </a:r>
            <a:r>
              <a:rPr lang="ru-RU" dirty="0" err="1" smtClean="0"/>
              <a:t>инд</a:t>
            </a:r>
            <a:r>
              <a:rPr lang="ru-RU" dirty="0" smtClean="0"/>
              <a:t>/</a:t>
            </a:r>
            <a:r>
              <a:rPr lang="ru-RU" dirty="0" err="1" smtClean="0"/>
              <a:t>гр</a:t>
            </a:r>
            <a:r>
              <a:rPr lang="ru-RU" dirty="0" smtClean="0"/>
              <a:t>),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Около 50% - </a:t>
            </a:r>
            <a:r>
              <a:rPr lang="ru-RU" dirty="0" err="1" smtClean="0"/>
              <a:t>стартапы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81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980732"/>
            <a:ext cx="8494713" cy="4788247"/>
          </a:xfrm>
        </p:spPr>
        <p:txBody>
          <a:bodyPr/>
          <a:lstStyle/>
          <a:p>
            <a:r>
              <a:rPr lang="ru-RU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1. Занятия спортом в детских учреждениях (ясли, детсады, школы)</a:t>
            </a:r>
            <a:br>
              <a:rPr lang="ru-RU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332661"/>
            <a:ext cx="9252520" cy="648071"/>
          </a:xfrm>
        </p:spPr>
        <p:txBody>
          <a:bodyPr/>
          <a:lstStyle/>
          <a:p>
            <a:pPr algn="ctr"/>
            <a:r>
              <a:rPr lang="ru-RU" sz="4400" b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для всех поколений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0C500-D13E-46A7-AE87-00094ED27F12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B67A-1D48-4377-A06A-A420CCC97F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32"/>
            <a:ext cx="9144000" cy="478824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kern="1200" cap="none" dirty="0" smtClean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400" kern="1200" cap="none" dirty="0" smtClean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kern="1200" cap="none" dirty="0" smtClean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Демографическая </a:t>
            </a:r>
            <a:br>
              <a:rPr lang="ru-RU" sz="4400" kern="1200" cap="none" dirty="0" smtClean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kern="1200" cap="none" dirty="0" smtClean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ситуация:</a:t>
            </a:r>
            <a:br>
              <a:rPr lang="ru-RU" sz="4400" kern="1200" cap="none" dirty="0" smtClean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kern="1200" cap="none" dirty="0" smtClean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прогнозы и Спорт</a:t>
            </a:r>
            <a:endParaRPr lang="ru-RU" sz="3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332661"/>
            <a:ext cx="9252520" cy="648071"/>
          </a:xfrm>
        </p:spPr>
        <p:txBody>
          <a:bodyPr/>
          <a:lstStyle/>
          <a:p>
            <a:pPr algn="ctr"/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0C500-D13E-46A7-AE87-00094ED27F12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B67A-1D48-4377-A06A-A420CCC97FE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1B62E-6DDC-44F8-B87E-A6C62A2D86CF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5DE9A-6052-4742-86B7-CC23CD629FD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74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1B62E-6DDC-44F8-B87E-A6C62A2D86CF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5DE9A-6052-4742-86B7-CC23CD629FD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428419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200" b="0" cap="none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3200" b="0" cap="none" dirty="0">
                <a:solidFill>
                  <a:schemeClr val="tx1"/>
                </a:solidFill>
                <a:effectLst/>
                <a:latin typeface="+mn-lt"/>
                <a:ea typeface="Times New Roman"/>
                <a:cs typeface="Times New Roman"/>
              </a:rPr>
              <a:t>мире уникальная ситуация — впервые в истории человечества люди «60 и старше» численно уже превосходят молодых, </a:t>
            </a:r>
            <a:r>
              <a:rPr lang="ru-RU" sz="3200" b="0" cap="none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Times New Roman"/>
              </a:rPr>
              <a:t>они хотят </a:t>
            </a:r>
            <a:r>
              <a:rPr lang="ru-RU" sz="3200" b="0" cap="none" dirty="0">
                <a:solidFill>
                  <a:schemeClr val="tx1"/>
                </a:solidFill>
                <a:effectLst/>
                <a:latin typeface="+mn-lt"/>
                <a:ea typeface="Times New Roman"/>
                <a:cs typeface="Times New Roman"/>
              </a:rPr>
              <a:t>оставаться </a:t>
            </a:r>
            <a:r>
              <a:rPr lang="ru-RU" sz="3200" cap="none" dirty="0">
                <a:solidFill>
                  <a:schemeClr val="tx1"/>
                </a:solidFill>
                <a:effectLst/>
                <a:latin typeface="+mn-lt"/>
                <a:ea typeface="Times New Roman"/>
                <a:cs typeface="Times New Roman"/>
              </a:rPr>
              <a:t>активными и </a:t>
            </a:r>
            <a:r>
              <a:rPr lang="ru-RU" sz="3200" cap="none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Times New Roman"/>
              </a:rPr>
              <a:t>здоровыми</a:t>
            </a:r>
            <a:r>
              <a:rPr lang="ru-RU" sz="3200" b="0" cap="none" dirty="0" smtClean="0">
                <a:solidFill>
                  <a:schemeClr val="tx1"/>
                </a:solidFill>
                <a:effectLst/>
                <a:latin typeface="+mn-lt"/>
                <a:ea typeface="Times New Roman"/>
                <a:cs typeface="Times New Roman"/>
              </a:rPr>
              <a:t>, </a:t>
            </a:r>
            <a:r>
              <a:rPr lang="ru-RU" sz="3200" b="0" cap="none" dirty="0">
                <a:solidFill>
                  <a:schemeClr val="tx1"/>
                </a:solidFill>
                <a:effectLst/>
                <a:latin typeface="+mn-lt"/>
                <a:ea typeface="Times New Roman"/>
                <a:cs typeface="Times New Roman"/>
              </a:rPr>
              <a:t>хотя еще совсем недавно этот возраст считался «пожилым», «пенсионным», рассматривался как время для отдыха и спокойствия.</a:t>
            </a:r>
            <a:r>
              <a:rPr lang="ru-RU" sz="2800" b="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2800" b="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</a:br>
            <a:endParaRPr lang="ru-RU" sz="3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332661"/>
            <a:ext cx="9252520" cy="1080115"/>
          </a:xfrm>
        </p:spPr>
        <p:txBody>
          <a:bodyPr/>
          <a:lstStyle/>
          <a:p>
            <a:pPr algn="ctr"/>
            <a:endParaRPr lang="ru-RU" sz="3200" cap="all" dirty="0" smtClean="0">
              <a:solidFill>
                <a:srgbClr val="CCEC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200" cap="all" dirty="0">
              <a:solidFill>
                <a:srgbClr val="CCEC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200" cap="all" dirty="0" smtClean="0">
              <a:solidFill>
                <a:srgbClr val="CCEC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200" cap="all" dirty="0">
              <a:solidFill>
                <a:srgbClr val="CCEC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200" cap="all" dirty="0" smtClean="0">
              <a:solidFill>
                <a:srgbClr val="CCEC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200" cap="all" dirty="0">
              <a:solidFill>
                <a:srgbClr val="CCEC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200" b="1" cap="all" dirty="0" smtClean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NB. </a:t>
            </a:r>
            <a:r>
              <a:rPr lang="ru-RU" sz="3200" b="1" cap="all" dirty="0" smtClean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Общество стареет</a:t>
            </a:r>
            <a:r>
              <a:rPr lang="en-US" sz="3200" b="1" cap="all" dirty="0" smtClean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</a:t>
            </a:r>
            <a:r>
              <a:rPr lang="ru-RU" sz="3200" b="1" cap="all" dirty="0" smtClean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3200" b="1" cap="all" dirty="0" smtClean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</a:t>
            </a:r>
            <a:r>
              <a:rPr lang="ru-RU" sz="3200" b="1" cap="all" dirty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меняется</a:t>
            </a:r>
            <a:r>
              <a:rPr lang="ru-RU" sz="3200" b="1" cap="all" dirty="0" smtClean="0">
                <a:solidFill>
                  <a:srgbClr val="CCE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0C500-D13E-46A7-AE87-00094ED27F12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B67A-1D48-4377-A06A-A420CCC97FE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32"/>
            <a:ext cx="9144000" cy="478824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0" cap="none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</a:t>
            </a:r>
            <a:r>
              <a:rPr lang="ru-RU" sz="2400" b="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происходит? Живя полной и активной жизнью благодаря достижениям медицины и окружающим условиям, люди возраста «50+», «60+» меняют правила игры. Они делают то, что раньше было совсем не принято в этом возрасте: осваивают компьютерные программы, работают с новейшими техническими устройствами и </a:t>
            </a:r>
            <a:r>
              <a:rPr lang="ru-RU" sz="240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пробуют себя в видах спорта, </a:t>
            </a:r>
            <a:r>
              <a:rPr lang="ru-RU" sz="2400" b="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которыми до того никогда не занимались. И это все им нравится!</a:t>
            </a:r>
            <a:br>
              <a:rPr lang="ru-RU" sz="2400" b="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2. </a:t>
            </a:r>
            <a:r>
              <a:rPr lang="ru-RU" sz="3200" b="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3200" b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 для поколений «50+», «60+», «70+»…</a:t>
            </a:r>
            <a:br>
              <a:rPr lang="ru-RU" sz="3200" b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0" cap="none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Aukland</a:t>
            </a:r>
            <a:r>
              <a:rPr lang="en-US" sz="3200" b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apr.20-30, 2017 </a:t>
            </a:r>
            <a:r>
              <a:rPr lang="en-US" sz="3200" b="0" cap="none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IMGames</a:t>
            </a:r>
            <a:r>
              <a:rPr lang="ru-RU" sz="3200" b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ru-RU" sz="3200" b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28 000 участников</a:t>
            </a:r>
            <a:endParaRPr lang="ru-RU" sz="3200" b="0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332661"/>
            <a:ext cx="9252520" cy="648071"/>
          </a:xfrm>
        </p:spPr>
        <p:txBody>
          <a:bodyPr/>
          <a:lstStyle/>
          <a:p>
            <a:pPr algn="ctr"/>
            <a:r>
              <a:rPr lang="ru-RU" sz="4400" b="1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для всех поколений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0C500-D13E-46A7-AE87-00094ED27F12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B67A-1D48-4377-A06A-A420CCC97FE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1008112"/>
          </a:xfrm>
        </p:spPr>
        <p:txBody>
          <a:bodyPr/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r>
              <a:rPr lang="ru-RU" sz="3600" b="1" dirty="0" smtClean="0"/>
              <a:t>Корпоративный спорт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0C500-D13E-46A7-AE87-00094ED27F12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B67A-1D48-4377-A06A-A420CCC97FE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uz-vst.ru/wp-content/uploads/2015/01/runningwide-624x4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r="12446" b="-2"/>
          <a:stretch/>
        </p:blipFill>
        <p:spPr bwMode="auto">
          <a:xfrm>
            <a:off x="-756591" y="10"/>
            <a:ext cx="64075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641" y="637229"/>
            <a:ext cx="3213359" cy="13255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300" dirty="0"/>
              <a:t>Бизнес и спорт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38177" y="1972816"/>
            <a:ext cx="2592289" cy="4840560"/>
          </a:xfrm>
        </p:spPr>
        <p:txBody>
          <a:bodyPr/>
          <a:lstStyle/>
          <a:p>
            <a:r>
              <a:rPr lang="ru-RU" dirty="0"/>
              <a:t>Что даёт спорт управленцу?</a:t>
            </a:r>
          </a:p>
          <a:p>
            <a:r>
              <a:rPr lang="ru-RU" dirty="0"/>
              <a:t>Что даёт спорт сотрудникам?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46186" y="1700808"/>
            <a:ext cx="21062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2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-say.ru/upload/articles/210/780x430/564ec99c01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r="18952" b="1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16" y="-27384"/>
            <a:ext cx="3049446" cy="16766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100" dirty="0"/>
              <a:t>Спорт и высший менеджмент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5" y="2132858"/>
            <a:ext cx="3151164" cy="3785419"/>
          </a:xfrm>
        </p:spPr>
        <p:txBody>
          <a:bodyPr>
            <a:noAutofit/>
          </a:bodyPr>
          <a:lstStyle/>
          <a:p>
            <a:r>
              <a:rPr lang="ru-RU" sz="2400" dirty="0"/>
              <a:t>Исследование «</a:t>
            </a:r>
            <a:r>
              <a:rPr lang="en-US" sz="2400" dirty="0" err="1"/>
              <a:t>Ernst&amp;Young</a:t>
            </a:r>
            <a:r>
              <a:rPr lang="ru-RU" sz="2400" dirty="0"/>
              <a:t>»:</a:t>
            </a:r>
          </a:p>
          <a:p>
            <a:r>
              <a:rPr lang="ru-RU" sz="2400" dirty="0"/>
              <a:t>Более 90% женщин, которые сегодня занимают руководящие позиции, в прошлом увлекались спортом</a:t>
            </a:r>
          </a:p>
          <a:p>
            <a:pPr marL="176213" indent="0">
              <a:buNone/>
            </a:pPr>
            <a:r>
              <a:rPr lang="ru-RU" sz="2400" i="1" dirty="0"/>
              <a:t>«В бизнесе можно успешно применять те же принципы игры, что и в спорте»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0417" y="1700808"/>
            <a:ext cx="30494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new-retail.ru/upload/medialibrary/ea9/ea95f743af8254eb89abd471e028e8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r="28275"/>
          <a:stretch/>
        </p:blipFill>
        <p:spPr bwMode="auto">
          <a:xfrm>
            <a:off x="16" y="10"/>
            <a:ext cx="347667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Connector 6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1" y="2115117"/>
            <a:ext cx="4732020" cy="0"/>
          </a:xfrm>
          <a:prstGeom prst="line">
            <a:avLst/>
          </a:prstGeom>
          <a:ln>
            <a:solidFill>
              <a:srgbClr val="4D4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334" y="404664"/>
            <a:ext cx="5214152" cy="1286160"/>
          </a:xfrm>
        </p:spPr>
        <p:txBody>
          <a:bodyPr anchor="b">
            <a:normAutofit/>
          </a:bodyPr>
          <a:lstStyle/>
          <a:p>
            <a:r>
              <a:rPr lang="ru-RU" sz="4100" dirty="0"/>
              <a:t>Спорт и высший менеджмент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337" y="2165463"/>
            <a:ext cx="4939867" cy="45542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Исследование  компанией «</a:t>
            </a:r>
            <a:r>
              <a:rPr lang="ru-RU" sz="2100" dirty="0" err="1"/>
              <a:t>Cornestone</a:t>
            </a:r>
            <a:r>
              <a:rPr lang="ru-RU" sz="2100" dirty="0"/>
              <a:t>»: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66% топ менеджеров— занимаются спортом постоянно, 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34% — время от времени.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Российские топ-менеджеры занимаются: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56% - фитнесом,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31% — бегом, 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15% — лыжами, 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10% — футболом,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 9% — теннисом, 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По 8% — аэробикой и единоборствами,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6% — йогой, 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По 4% — велосипедом, хоккеем и игрой в сквош, по 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2100" dirty="0"/>
              <a:t>По 2% — волейболом, серфингом и фехтованием</a:t>
            </a:r>
          </a:p>
          <a:p>
            <a:pPr>
              <a:lnSpc>
                <a:spcPct val="70000"/>
              </a:lnSpc>
              <a:tabLst>
                <a:tab pos="176213" algn="l"/>
              </a:tabLst>
            </a:pPr>
            <a:endParaRPr lang="ru-RU" sz="1100" dirty="0"/>
          </a:p>
          <a:p>
            <a:pPr>
              <a:lnSpc>
                <a:spcPct val="70000"/>
              </a:lnSpc>
              <a:tabLst>
                <a:tab pos="176213" algn="l"/>
              </a:tabLst>
            </a:pPr>
            <a:r>
              <a:rPr lang="ru-RU" sz="1300" i="1" dirty="0"/>
              <a:t>В опросе приняло участие 122 топ-менеджера</a:t>
            </a:r>
          </a:p>
        </p:txBody>
      </p:sp>
    </p:spTree>
    <p:extLst>
      <p:ext uri="{BB962C8B-B14F-4D97-AF65-F5344CB8AC3E}">
        <p14:creationId xmlns:p14="http://schemas.microsoft.com/office/powerpoint/2010/main" val="24779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D9D54E-7E82-4E9C-847C-9029A115694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7"/>
            <a:ext cx="8229600" cy="846931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Спорт как: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b="1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96754"/>
            <a:ext cx="8964488" cy="493417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1. Сакральный институт: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ритуалы, обряды, мифы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2. Секулярный институт: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2.1. Часть культуры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2.2. Зрелище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2.3. Бизнес (услуга/товар</a:t>
            </a:r>
            <a:r>
              <a:rPr lang="ru-RU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ym typeface="Wingdings" panose="05000000000000000000" pitchFamily="2" charset="2"/>
              </a:rPr>
              <a:t>Продукт</a:t>
            </a:r>
            <a:r>
              <a:rPr lang="ru-RU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3. Активное воздействие в п.2. </a:t>
            </a:r>
            <a:r>
              <a:rPr lang="ru-RU" dirty="0" smtClean="0">
                <a:sym typeface="Wingdings" panose="05000000000000000000" pitchFamily="2" charset="2"/>
              </a:rPr>
              <a:t></a:t>
            </a:r>
            <a:r>
              <a:rPr lang="ru-RU" dirty="0" smtClean="0"/>
              <a:t> Спортивный</a:t>
            </a:r>
            <a:r>
              <a:rPr lang="en-US" dirty="0" smtClean="0"/>
              <a:t> </a:t>
            </a:r>
            <a:r>
              <a:rPr lang="ru-RU" dirty="0" smtClean="0"/>
              <a:t>менеджмент</a:t>
            </a:r>
          </a:p>
        </p:txBody>
      </p:sp>
    </p:spTree>
    <p:extLst>
      <p:ext uri="{BB962C8B-B14F-4D97-AF65-F5344CB8AC3E}">
        <p14:creationId xmlns:p14="http://schemas.microsoft.com/office/powerpoint/2010/main" val="32094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90" y="4"/>
            <a:ext cx="8785225" cy="836613"/>
          </a:xfrm>
        </p:spPr>
        <p:txBody>
          <a:bodyPr/>
          <a:lstStyle/>
          <a:p>
            <a:pPr eaLnBrk="1" hangingPunct="1">
              <a:defRPr/>
            </a:pPr>
            <a:endParaRPr lang="ru-RU" sz="3200" b="1" dirty="0" smtClean="0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9144000" cy="536098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endParaRPr lang="ru-RU" b="1" dirty="0" smtClean="0">
              <a:solidFill>
                <a:srgbClr val="CCECFF"/>
              </a:solidFill>
              <a:latin typeface="Arial"/>
              <a:ea typeface="+mj-ea"/>
              <a:cs typeface="+mj-cs"/>
            </a:endParaRPr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ru-RU" b="1" dirty="0">
              <a:solidFill>
                <a:srgbClr val="CCECFF"/>
              </a:solidFill>
              <a:latin typeface="Arial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CECFF"/>
                </a:solidFill>
                <a:latin typeface="Arial"/>
                <a:ea typeface="+mj-ea"/>
                <a:cs typeface="+mj-cs"/>
              </a:rPr>
              <a:t>Модель ЖЦ Инновационной Компании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CECFF"/>
                </a:solidFill>
                <a:latin typeface="Arial"/>
                <a:ea typeface="+mj-ea"/>
                <a:cs typeface="+mj-cs"/>
              </a:rPr>
              <a:t>Общие закономерности на стадиях формирования,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CECFF"/>
                </a:solidFill>
                <a:latin typeface="Arial"/>
                <a:ea typeface="+mj-ea"/>
                <a:cs typeface="+mj-cs"/>
              </a:rPr>
              <a:t>роста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CECFF"/>
                </a:solidFill>
                <a:latin typeface="Arial"/>
                <a:ea typeface="+mj-ea"/>
                <a:cs typeface="+mj-cs"/>
              </a:rPr>
              <a:t>и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CECFF"/>
                </a:solidFill>
                <a:latin typeface="Arial"/>
                <a:ea typeface="+mj-ea"/>
                <a:cs typeface="+mj-cs"/>
              </a:rPr>
              <a:t>развития </a:t>
            </a:r>
            <a:r>
              <a:rPr lang="ru-RU" sz="3600" b="1" dirty="0" err="1" smtClean="0">
                <a:solidFill>
                  <a:srgbClr val="CCECFF"/>
                </a:solidFill>
                <a:latin typeface="Arial"/>
                <a:ea typeface="+mj-ea"/>
                <a:cs typeface="+mj-cs"/>
              </a:rPr>
              <a:t>стартапов</a:t>
            </a:r>
            <a:endParaRPr lang="ru-RU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5CCEAD-207F-4B31-9CD4-09E4D901FAD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91E86A8-F155-41FF-8027-B8A292C08A91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30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9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9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8" grpId="0"/>
      <p:bldP spid="7925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3000">
              <a:schemeClr val="bg1">
                <a:lumMod val="74000"/>
                <a:alpha val="82000"/>
              </a:schemeClr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A10B3-713F-4CF8-8B61-EC3BB73A7B46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  <p:sp>
        <p:nvSpPr>
          <p:cNvPr id="760835" name="Line 2"/>
          <p:cNvSpPr>
            <a:spLocks noChangeShapeType="1"/>
          </p:cNvSpPr>
          <p:nvPr/>
        </p:nvSpPr>
        <p:spPr bwMode="auto">
          <a:xfrm>
            <a:off x="1436688" y="1700214"/>
            <a:ext cx="0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36" name="Line 3"/>
          <p:cNvSpPr>
            <a:spLocks noChangeShapeType="1"/>
          </p:cNvSpPr>
          <p:nvPr/>
        </p:nvSpPr>
        <p:spPr bwMode="auto">
          <a:xfrm>
            <a:off x="1371601" y="3429000"/>
            <a:ext cx="6662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37" name="Line 4"/>
          <p:cNvSpPr>
            <a:spLocks noChangeShapeType="1"/>
          </p:cNvSpPr>
          <p:nvPr/>
        </p:nvSpPr>
        <p:spPr bwMode="auto">
          <a:xfrm>
            <a:off x="2808288" y="2349501"/>
            <a:ext cx="0" cy="2519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38" name="Line 5"/>
          <p:cNvSpPr>
            <a:spLocks noChangeShapeType="1"/>
          </p:cNvSpPr>
          <p:nvPr/>
        </p:nvSpPr>
        <p:spPr bwMode="auto">
          <a:xfrm>
            <a:off x="4049713" y="2349500"/>
            <a:ext cx="0" cy="2592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39" name="Line 6"/>
          <p:cNvSpPr>
            <a:spLocks noChangeShapeType="1"/>
          </p:cNvSpPr>
          <p:nvPr/>
        </p:nvSpPr>
        <p:spPr bwMode="auto">
          <a:xfrm>
            <a:off x="6532563" y="23495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40" name="Freeform 7"/>
          <p:cNvSpPr>
            <a:spLocks/>
          </p:cNvSpPr>
          <p:nvPr/>
        </p:nvSpPr>
        <p:spPr bwMode="auto">
          <a:xfrm>
            <a:off x="1501775" y="3429000"/>
            <a:ext cx="3579813" cy="1074738"/>
          </a:xfrm>
          <a:custGeom>
            <a:avLst/>
            <a:gdLst>
              <a:gd name="T0" fmla="*/ 0 w 2792"/>
              <a:gd name="T1" fmla="*/ 0 h 677"/>
              <a:gd name="T2" fmla="*/ 2147483647 w 2792"/>
              <a:gd name="T3" fmla="*/ 2147483647 h 677"/>
              <a:gd name="T4" fmla="*/ 2147483647 w 2792"/>
              <a:gd name="T5" fmla="*/ 2147483647 h 677"/>
              <a:gd name="T6" fmla="*/ 2147483647 w 2792"/>
              <a:gd name="T7" fmla="*/ 2147483647 h 677"/>
              <a:gd name="T8" fmla="*/ 2147483647 w 2792"/>
              <a:gd name="T9" fmla="*/ 0 h 6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2"/>
              <a:gd name="T16" fmla="*/ 0 h 677"/>
              <a:gd name="T17" fmla="*/ 2792 w 2792"/>
              <a:gd name="T18" fmla="*/ 677 h 6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2" h="677">
                <a:moveTo>
                  <a:pt x="0" y="0"/>
                </a:moveTo>
                <a:cubicBezTo>
                  <a:pt x="103" y="28"/>
                  <a:pt x="382" y="67"/>
                  <a:pt x="610" y="168"/>
                </a:cubicBezTo>
                <a:cubicBezTo>
                  <a:pt x="857" y="235"/>
                  <a:pt x="1088" y="540"/>
                  <a:pt x="1368" y="608"/>
                </a:cubicBezTo>
                <a:cubicBezTo>
                  <a:pt x="1648" y="676"/>
                  <a:pt x="2051" y="677"/>
                  <a:pt x="2288" y="576"/>
                </a:cubicBezTo>
                <a:cubicBezTo>
                  <a:pt x="2525" y="475"/>
                  <a:pt x="2687" y="120"/>
                  <a:pt x="2792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41" name="Freeform 8"/>
          <p:cNvSpPr>
            <a:spLocks/>
          </p:cNvSpPr>
          <p:nvPr/>
        </p:nvSpPr>
        <p:spPr bwMode="auto">
          <a:xfrm>
            <a:off x="5094288" y="549275"/>
            <a:ext cx="3592512" cy="2881313"/>
          </a:xfrm>
          <a:custGeom>
            <a:avLst/>
            <a:gdLst>
              <a:gd name="T0" fmla="*/ 0 w 1323"/>
              <a:gd name="T1" fmla="*/ 2147483647 h 912"/>
              <a:gd name="T2" fmla="*/ 2147483647 w 1323"/>
              <a:gd name="T3" fmla="*/ 2147483647 h 912"/>
              <a:gd name="T4" fmla="*/ 2147483647 w 1323"/>
              <a:gd name="T5" fmla="*/ 2147483647 h 912"/>
              <a:gd name="T6" fmla="*/ 2147483647 w 1323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912"/>
              <a:gd name="T14" fmla="*/ 1323 w 1323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912">
                <a:moveTo>
                  <a:pt x="0" y="912"/>
                </a:moveTo>
                <a:cubicBezTo>
                  <a:pt x="55" y="825"/>
                  <a:pt x="193" y="531"/>
                  <a:pt x="331" y="392"/>
                </a:cubicBezTo>
                <a:cubicBezTo>
                  <a:pt x="464" y="249"/>
                  <a:pt x="662" y="145"/>
                  <a:pt x="827" y="80"/>
                </a:cubicBezTo>
                <a:cubicBezTo>
                  <a:pt x="992" y="15"/>
                  <a:pt x="1220" y="17"/>
                  <a:pt x="1323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42" name="Text Box 9"/>
          <p:cNvSpPr txBox="1">
            <a:spLocks noChangeArrowheads="1"/>
          </p:cNvSpPr>
          <p:nvPr/>
        </p:nvSpPr>
        <p:spPr bwMode="auto">
          <a:xfrm>
            <a:off x="1403352" y="2420942"/>
            <a:ext cx="1471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FFFFFF"/>
                </a:solidFill>
              </a:rPr>
              <a:t>1.1.Seed</a:t>
            </a: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60843" name="Text Box 10"/>
          <p:cNvSpPr txBox="1">
            <a:spLocks noChangeArrowheads="1"/>
          </p:cNvSpPr>
          <p:nvPr/>
        </p:nvSpPr>
        <p:spPr bwMode="auto">
          <a:xfrm>
            <a:off x="2916240" y="1989139"/>
            <a:ext cx="132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FFFFFF"/>
                </a:solidFill>
              </a:rPr>
              <a:t>1.2.Start up</a:t>
            </a: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60844" name="Text Box 11"/>
          <p:cNvSpPr txBox="1">
            <a:spLocks noChangeArrowheads="1"/>
          </p:cNvSpPr>
          <p:nvPr/>
        </p:nvSpPr>
        <p:spPr bwMode="auto">
          <a:xfrm>
            <a:off x="5159377" y="2060579"/>
            <a:ext cx="2024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FFFFFF"/>
                </a:solidFill>
              </a:rPr>
              <a:t>2.1. Expansion</a:t>
            </a: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60845" name="Line 12"/>
          <p:cNvSpPr>
            <a:spLocks noChangeShapeType="1"/>
          </p:cNvSpPr>
          <p:nvPr/>
        </p:nvSpPr>
        <p:spPr bwMode="auto">
          <a:xfrm>
            <a:off x="3462338" y="5300663"/>
            <a:ext cx="2417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4" name="Rectangle 13"/>
          <p:cNvSpPr>
            <a:spLocks noGrp="1" noChangeArrowheads="1"/>
          </p:cNvSpPr>
          <p:nvPr>
            <p:ph type="title"/>
          </p:nvPr>
        </p:nvSpPr>
        <p:spPr>
          <a:xfrm>
            <a:off x="172245" y="189672"/>
            <a:ext cx="7436643" cy="57503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Этапы роста и развития</a:t>
            </a: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ИК </a:t>
            </a:r>
            <a:endParaRPr lang="ru-RU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0847" name="Text Box 14"/>
          <p:cNvSpPr txBox="1">
            <a:spLocks noChangeArrowheads="1"/>
          </p:cNvSpPr>
          <p:nvPr/>
        </p:nvSpPr>
        <p:spPr bwMode="auto">
          <a:xfrm>
            <a:off x="1501775" y="1125541"/>
            <a:ext cx="1895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FFFF"/>
                </a:solidFill>
              </a:rPr>
              <a:t>Денежный поток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FFFF"/>
                </a:solidFill>
              </a:rPr>
              <a:t>(</a:t>
            </a:r>
            <a:r>
              <a:rPr lang="en-GB" altLang="ru-RU" sz="1800">
                <a:solidFill>
                  <a:srgbClr val="FFFFFF"/>
                </a:solidFill>
              </a:rPr>
              <a:t>cash flow)</a:t>
            </a: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60848" name="Text Box 15"/>
          <p:cNvSpPr txBox="1">
            <a:spLocks noChangeArrowheads="1"/>
          </p:cNvSpPr>
          <p:nvPr/>
        </p:nvSpPr>
        <p:spPr bwMode="auto">
          <a:xfrm>
            <a:off x="6073777" y="5084763"/>
            <a:ext cx="307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800">
                <a:solidFill>
                  <a:srgbClr val="FFFFFF"/>
                </a:solidFill>
              </a:rPr>
              <a:t>J.Engel, D.Charron, </a:t>
            </a:r>
            <a:r>
              <a:rPr lang="en-GB" altLang="ru-RU" sz="1800" i="1">
                <a:solidFill>
                  <a:srgbClr val="FFFFFF"/>
                </a:solidFill>
              </a:rPr>
              <a:t>Opportunity Recognition</a:t>
            </a: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60849" name="Text Box 16"/>
          <p:cNvSpPr txBox="1">
            <a:spLocks noChangeArrowheads="1"/>
          </p:cNvSpPr>
          <p:nvPr/>
        </p:nvSpPr>
        <p:spPr bwMode="auto">
          <a:xfrm>
            <a:off x="4114800" y="5373688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FFFF"/>
                </a:solidFill>
              </a:rPr>
              <a:t>Время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FFFF"/>
                </a:solidFill>
              </a:rPr>
              <a:t>(Т</a:t>
            </a:r>
            <a:r>
              <a:rPr lang="en-GB" altLang="ru-RU" sz="1800">
                <a:solidFill>
                  <a:srgbClr val="FFFFFF"/>
                </a:solidFill>
              </a:rPr>
              <a:t>)</a:t>
            </a: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60850" name="Line 17"/>
          <p:cNvSpPr>
            <a:spLocks noChangeShapeType="1"/>
          </p:cNvSpPr>
          <p:nvPr/>
        </p:nvSpPr>
        <p:spPr bwMode="auto">
          <a:xfrm>
            <a:off x="1763713" y="1557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51" name="Line 18"/>
          <p:cNvSpPr>
            <a:spLocks noChangeShapeType="1"/>
          </p:cNvSpPr>
          <p:nvPr/>
        </p:nvSpPr>
        <p:spPr bwMode="auto">
          <a:xfrm flipV="1">
            <a:off x="1436688" y="1341442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52" name="Line 19"/>
          <p:cNvSpPr>
            <a:spLocks noChangeShapeType="1"/>
          </p:cNvSpPr>
          <p:nvPr/>
        </p:nvSpPr>
        <p:spPr bwMode="auto">
          <a:xfrm>
            <a:off x="8034338" y="3429000"/>
            <a:ext cx="782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53" name="Line 20"/>
          <p:cNvSpPr>
            <a:spLocks noChangeShapeType="1"/>
          </p:cNvSpPr>
          <p:nvPr/>
        </p:nvSpPr>
        <p:spPr bwMode="auto">
          <a:xfrm>
            <a:off x="4506915" y="1989138"/>
            <a:ext cx="3175" cy="7223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54" name="Line 21"/>
          <p:cNvSpPr>
            <a:spLocks noChangeShapeType="1"/>
          </p:cNvSpPr>
          <p:nvPr/>
        </p:nvSpPr>
        <p:spPr bwMode="auto">
          <a:xfrm>
            <a:off x="5094288" y="23495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55" name="Line 22"/>
          <p:cNvSpPr>
            <a:spLocks noChangeShapeType="1"/>
          </p:cNvSpPr>
          <p:nvPr/>
        </p:nvSpPr>
        <p:spPr bwMode="auto">
          <a:xfrm>
            <a:off x="7707313" y="23495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56" name="Rectangle 23"/>
          <p:cNvSpPr>
            <a:spLocks noChangeArrowheads="1"/>
          </p:cNvSpPr>
          <p:nvPr/>
        </p:nvSpPr>
        <p:spPr bwMode="auto">
          <a:xfrm>
            <a:off x="6269040" y="1484313"/>
            <a:ext cx="1700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dirty="0">
                <a:solidFill>
                  <a:srgbClr val="FFFFFF"/>
                </a:solidFill>
              </a:rPr>
              <a:t>2.2. Maturity</a:t>
            </a:r>
            <a:endParaRPr lang="ru-RU" altLang="ru-RU" sz="1800" dirty="0">
              <a:solidFill>
                <a:srgbClr val="FFFFFF"/>
              </a:solidFill>
            </a:endParaRPr>
          </a:p>
        </p:txBody>
      </p:sp>
      <p:sp>
        <p:nvSpPr>
          <p:cNvPr id="760857" name="Line 24"/>
          <p:cNvSpPr>
            <a:spLocks noChangeShapeType="1"/>
          </p:cNvSpPr>
          <p:nvPr/>
        </p:nvSpPr>
        <p:spPr bwMode="auto">
          <a:xfrm>
            <a:off x="6988175" y="1916113"/>
            <a:ext cx="0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58" name="Rectangle 25"/>
          <p:cNvSpPr>
            <a:spLocks noChangeArrowheads="1"/>
          </p:cNvSpPr>
          <p:nvPr/>
        </p:nvSpPr>
        <p:spPr bwMode="auto">
          <a:xfrm rot="10800000" flipV="1">
            <a:off x="7791452" y="936518"/>
            <a:ext cx="95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FFFFFF"/>
                </a:solidFill>
              </a:rPr>
              <a:t>2.3. Exit</a:t>
            </a: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60859" name="Line 26"/>
          <p:cNvSpPr>
            <a:spLocks noChangeShapeType="1"/>
          </p:cNvSpPr>
          <p:nvPr/>
        </p:nvSpPr>
        <p:spPr bwMode="auto">
          <a:xfrm>
            <a:off x="6008688" y="2420938"/>
            <a:ext cx="0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60" name="Line 27"/>
          <p:cNvSpPr>
            <a:spLocks noChangeShapeType="1"/>
          </p:cNvSpPr>
          <p:nvPr/>
        </p:nvSpPr>
        <p:spPr bwMode="auto">
          <a:xfrm>
            <a:off x="8424863" y="1773238"/>
            <a:ext cx="0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0861" name="Rectangle 28"/>
          <p:cNvSpPr>
            <a:spLocks noChangeArrowheads="1"/>
          </p:cNvSpPr>
          <p:nvPr/>
        </p:nvSpPr>
        <p:spPr bwMode="auto">
          <a:xfrm>
            <a:off x="3917952" y="1268413"/>
            <a:ext cx="151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FFFFFF"/>
                </a:solidFill>
              </a:rPr>
              <a:t>1.3. Early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rgbClr val="FFFFFF"/>
                </a:solidFill>
              </a:rPr>
              <a:t>       stage</a:t>
            </a: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46110" name="Дата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0A8D36-4063-4957-A9D0-1BA8DB7CCAF0}" type="datetime1">
              <a:rPr lang="ru-RU" smtClean="0"/>
              <a:pPr>
                <a:defRPr/>
              </a:pPr>
              <a:t>21.05.2017</a:t>
            </a:fld>
            <a:endParaRPr lang="ru-RU" smtClean="0"/>
          </a:p>
        </p:txBody>
      </p:sp>
      <p:sp>
        <p:nvSpPr>
          <p:cNvPr id="4611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Маршев В.И. (ЭФ МГУ)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11112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Жизненный цикл </a:t>
            </a:r>
            <a:r>
              <a:rPr lang="ru-RU" sz="4000" b="1" dirty="0" smtClean="0">
                <a:solidFill>
                  <a:schemeClr val="tx1"/>
                </a:solidFill>
              </a:rPr>
              <a:t>принятия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инновационного продукта</a:t>
            </a:r>
          </a:p>
        </p:txBody>
      </p:sp>
      <p:grpSp>
        <p:nvGrpSpPr>
          <p:cNvPr id="761859" name="Group 3"/>
          <p:cNvGrpSpPr>
            <a:grpSpLocks/>
          </p:cNvGrpSpPr>
          <p:nvPr/>
        </p:nvGrpSpPr>
        <p:grpSpPr bwMode="auto">
          <a:xfrm>
            <a:off x="4572001" y="1412875"/>
            <a:ext cx="1176338" cy="4440238"/>
            <a:chOff x="3175" y="890"/>
            <a:chExt cx="817" cy="2797"/>
          </a:xfrm>
        </p:grpSpPr>
        <p:sp>
          <p:nvSpPr>
            <p:cNvPr id="761895" name="Text Box 4"/>
            <p:cNvSpPr txBox="1">
              <a:spLocks noChangeArrowheads="1"/>
            </p:cNvSpPr>
            <p:nvPr/>
          </p:nvSpPr>
          <p:spPr bwMode="auto">
            <a:xfrm>
              <a:off x="3267" y="3067"/>
              <a:ext cx="725" cy="62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>
                  <a:solidFill>
                    <a:srgbClr val="FFFFFF"/>
                  </a:solidFill>
                  <a:latin typeface="Arial" charset="0"/>
                </a:rPr>
                <a:t>Late majority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>
                  <a:solidFill>
                    <a:srgbClr val="990000"/>
                  </a:solidFill>
                  <a:latin typeface="Arial" charset="0"/>
                </a:rPr>
                <a:t>Позднее Большин-ство</a:t>
              </a:r>
            </a:p>
          </p:txBody>
        </p:sp>
        <p:grpSp>
          <p:nvGrpSpPr>
            <p:cNvPr id="761896" name="Group 5"/>
            <p:cNvGrpSpPr>
              <a:grpSpLocks/>
            </p:cNvGrpSpPr>
            <p:nvPr/>
          </p:nvGrpSpPr>
          <p:grpSpPr bwMode="auto">
            <a:xfrm>
              <a:off x="3175" y="890"/>
              <a:ext cx="816" cy="1724"/>
              <a:chOff x="3175" y="890"/>
              <a:chExt cx="816" cy="1724"/>
            </a:xfrm>
          </p:grpSpPr>
          <p:sp>
            <p:nvSpPr>
              <p:cNvPr id="761898" name="Line 6"/>
              <p:cNvSpPr>
                <a:spLocks noChangeShapeType="1"/>
              </p:cNvSpPr>
              <p:nvPr/>
            </p:nvSpPr>
            <p:spPr bwMode="auto">
              <a:xfrm flipH="1">
                <a:off x="3175" y="2614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99" name="Line 7"/>
              <p:cNvSpPr>
                <a:spLocks noChangeShapeType="1"/>
              </p:cNvSpPr>
              <p:nvPr/>
            </p:nvSpPr>
            <p:spPr bwMode="auto">
              <a:xfrm flipH="1" flipV="1">
                <a:off x="3991" y="2024"/>
                <a:ext cx="0" cy="582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00" name="Line 8"/>
              <p:cNvSpPr>
                <a:spLocks noChangeShapeType="1"/>
              </p:cNvSpPr>
              <p:nvPr/>
            </p:nvSpPr>
            <p:spPr bwMode="auto">
              <a:xfrm>
                <a:off x="3175" y="890"/>
                <a:ext cx="0" cy="1724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01" name="Freeform 9"/>
              <p:cNvSpPr>
                <a:spLocks/>
              </p:cNvSpPr>
              <p:nvPr/>
            </p:nvSpPr>
            <p:spPr bwMode="auto">
              <a:xfrm>
                <a:off x="3175" y="890"/>
                <a:ext cx="816" cy="1134"/>
              </a:xfrm>
              <a:custGeom>
                <a:avLst/>
                <a:gdLst>
                  <a:gd name="T0" fmla="*/ 0 w 816"/>
                  <a:gd name="T1" fmla="*/ 0 h 1134"/>
                  <a:gd name="T2" fmla="*/ 227 w 816"/>
                  <a:gd name="T3" fmla="*/ 45 h 1134"/>
                  <a:gd name="T4" fmla="*/ 454 w 816"/>
                  <a:gd name="T5" fmla="*/ 272 h 1134"/>
                  <a:gd name="T6" fmla="*/ 635 w 816"/>
                  <a:gd name="T7" fmla="*/ 862 h 1134"/>
                  <a:gd name="T8" fmla="*/ 816 w 816"/>
                  <a:gd name="T9" fmla="*/ 1134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1134"/>
                  <a:gd name="T17" fmla="*/ 816 w 816"/>
                  <a:gd name="T18" fmla="*/ 1134 h 1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1134">
                    <a:moveTo>
                      <a:pt x="0" y="0"/>
                    </a:moveTo>
                    <a:cubicBezTo>
                      <a:pt x="75" y="0"/>
                      <a:pt x="151" y="0"/>
                      <a:pt x="227" y="45"/>
                    </a:cubicBezTo>
                    <a:cubicBezTo>
                      <a:pt x="303" y="90"/>
                      <a:pt x="386" y="136"/>
                      <a:pt x="454" y="272"/>
                    </a:cubicBezTo>
                    <a:cubicBezTo>
                      <a:pt x="522" y="408"/>
                      <a:pt x="575" y="718"/>
                      <a:pt x="635" y="862"/>
                    </a:cubicBezTo>
                    <a:cubicBezTo>
                      <a:pt x="695" y="1006"/>
                      <a:pt x="755" y="1070"/>
                      <a:pt x="816" y="1134"/>
                    </a:cubicBezTo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1897" name="Line 10"/>
            <p:cNvSpPr>
              <a:spLocks noChangeShapeType="1"/>
            </p:cNvSpPr>
            <p:nvPr/>
          </p:nvSpPr>
          <p:spPr bwMode="auto">
            <a:xfrm flipV="1">
              <a:off x="3538" y="2251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62339" y="1412875"/>
            <a:ext cx="1109662" cy="4440238"/>
            <a:chOff x="2404" y="890"/>
            <a:chExt cx="771" cy="2797"/>
          </a:xfrm>
        </p:grpSpPr>
        <p:sp>
          <p:nvSpPr>
            <p:cNvPr id="761888" name="Text Box 12"/>
            <p:cNvSpPr txBox="1">
              <a:spLocks noChangeArrowheads="1"/>
            </p:cNvSpPr>
            <p:nvPr/>
          </p:nvSpPr>
          <p:spPr bwMode="auto">
            <a:xfrm>
              <a:off x="2404" y="3067"/>
              <a:ext cx="726" cy="6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>
                  <a:solidFill>
                    <a:srgbClr val="FFFFFF"/>
                  </a:solidFill>
                  <a:latin typeface="Arial" charset="0"/>
                </a:rPr>
                <a:t>Early majority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>
                  <a:solidFill>
                    <a:srgbClr val="990000"/>
                  </a:solidFill>
                  <a:latin typeface="Arial" charset="0"/>
                </a:rPr>
                <a:t>Раннее Большин-ство</a:t>
              </a:r>
            </a:p>
          </p:txBody>
        </p:sp>
        <p:grpSp>
          <p:nvGrpSpPr>
            <p:cNvPr id="761889" name="Group 13"/>
            <p:cNvGrpSpPr>
              <a:grpSpLocks/>
            </p:cNvGrpSpPr>
            <p:nvPr/>
          </p:nvGrpSpPr>
          <p:grpSpPr bwMode="auto">
            <a:xfrm>
              <a:off x="2404" y="890"/>
              <a:ext cx="771" cy="1724"/>
              <a:chOff x="2404" y="890"/>
              <a:chExt cx="771" cy="1724"/>
            </a:xfrm>
          </p:grpSpPr>
          <p:sp>
            <p:nvSpPr>
              <p:cNvPr id="761891" name="Line 14"/>
              <p:cNvSpPr>
                <a:spLocks noChangeShapeType="1"/>
              </p:cNvSpPr>
              <p:nvPr/>
            </p:nvSpPr>
            <p:spPr bwMode="auto">
              <a:xfrm>
                <a:off x="2404" y="2614"/>
                <a:ext cx="771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92" name="Line 15"/>
              <p:cNvSpPr>
                <a:spLocks noChangeShapeType="1"/>
              </p:cNvSpPr>
              <p:nvPr/>
            </p:nvSpPr>
            <p:spPr bwMode="auto">
              <a:xfrm flipV="1">
                <a:off x="2404" y="2024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93" name="Line 16"/>
              <p:cNvSpPr>
                <a:spLocks noChangeShapeType="1"/>
              </p:cNvSpPr>
              <p:nvPr/>
            </p:nvSpPr>
            <p:spPr bwMode="auto">
              <a:xfrm>
                <a:off x="3175" y="890"/>
                <a:ext cx="0" cy="1724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94" name="Freeform 17"/>
              <p:cNvSpPr>
                <a:spLocks/>
              </p:cNvSpPr>
              <p:nvPr/>
            </p:nvSpPr>
            <p:spPr bwMode="auto">
              <a:xfrm flipH="1">
                <a:off x="2404" y="890"/>
                <a:ext cx="771" cy="1134"/>
              </a:xfrm>
              <a:custGeom>
                <a:avLst/>
                <a:gdLst>
                  <a:gd name="T0" fmla="*/ 0 w 816"/>
                  <a:gd name="T1" fmla="*/ 0 h 1134"/>
                  <a:gd name="T2" fmla="*/ 49 w 816"/>
                  <a:gd name="T3" fmla="*/ 45 h 1134"/>
                  <a:gd name="T4" fmla="*/ 98 w 816"/>
                  <a:gd name="T5" fmla="*/ 272 h 1134"/>
                  <a:gd name="T6" fmla="*/ 137 w 816"/>
                  <a:gd name="T7" fmla="*/ 862 h 1134"/>
                  <a:gd name="T8" fmla="*/ 176 w 816"/>
                  <a:gd name="T9" fmla="*/ 1134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1134"/>
                  <a:gd name="T17" fmla="*/ 816 w 816"/>
                  <a:gd name="T18" fmla="*/ 1134 h 1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1134">
                    <a:moveTo>
                      <a:pt x="0" y="0"/>
                    </a:moveTo>
                    <a:cubicBezTo>
                      <a:pt x="75" y="0"/>
                      <a:pt x="151" y="0"/>
                      <a:pt x="227" y="45"/>
                    </a:cubicBezTo>
                    <a:cubicBezTo>
                      <a:pt x="303" y="90"/>
                      <a:pt x="386" y="136"/>
                      <a:pt x="454" y="272"/>
                    </a:cubicBezTo>
                    <a:cubicBezTo>
                      <a:pt x="522" y="408"/>
                      <a:pt x="575" y="718"/>
                      <a:pt x="635" y="862"/>
                    </a:cubicBezTo>
                    <a:cubicBezTo>
                      <a:pt x="695" y="1006"/>
                      <a:pt x="755" y="1070"/>
                      <a:pt x="816" y="1134"/>
                    </a:cubicBezTo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1890" name="Line 18"/>
            <p:cNvSpPr>
              <a:spLocks noChangeShapeType="1"/>
            </p:cNvSpPr>
            <p:nvPr/>
          </p:nvSpPr>
          <p:spPr bwMode="auto">
            <a:xfrm flipV="1">
              <a:off x="2721" y="2115"/>
              <a:ext cx="0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960563" y="3213103"/>
            <a:ext cx="1516062" cy="2486025"/>
            <a:chOff x="1361" y="2024"/>
            <a:chExt cx="1053" cy="1566"/>
          </a:xfrm>
        </p:grpSpPr>
        <p:sp>
          <p:nvSpPr>
            <p:cNvPr id="761881" name="Text Box 20"/>
            <p:cNvSpPr txBox="1">
              <a:spLocks noChangeArrowheads="1"/>
            </p:cNvSpPr>
            <p:nvPr/>
          </p:nvSpPr>
          <p:spPr bwMode="auto">
            <a:xfrm>
              <a:off x="1406" y="3067"/>
              <a:ext cx="907" cy="523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>
                  <a:solidFill>
                    <a:srgbClr val="FFFFFF"/>
                  </a:solidFill>
                  <a:latin typeface="Arial" charset="0"/>
                </a:rPr>
                <a:t>Early  adopters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>
                  <a:solidFill>
                    <a:srgbClr val="990000"/>
                  </a:solidFill>
                  <a:latin typeface="Arial" charset="0"/>
                </a:rPr>
                <a:t>Ранние Последователи</a:t>
              </a:r>
            </a:p>
          </p:txBody>
        </p:sp>
        <p:grpSp>
          <p:nvGrpSpPr>
            <p:cNvPr id="761882" name="Group 21"/>
            <p:cNvGrpSpPr>
              <a:grpSpLocks/>
            </p:cNvGrpSpPr>
            <p:nvPr/>
          </p:nvGrpSpPr>
          <p:grpSpPr bwMode="auto">
            <a:xfrm>
              <a:off x="1361" y="2024"/>
              <a:ext cx="1053" cy="590"/>
              <a:chOff x="1361" y="2024"/>
              <a:chExt cx="1053" cy="590"/>
            </a:xfrm>
          </p:grpSpPr>
          <p:sp>
            <p:nvSpPr>
              <p:cNvPr id="761884" name="Line 22"/>
              <p:cNvSpPr>
                <a:spLocks noChangeShapeType="1"/>
              </p:cNvSpPr>
              <p:nvPr/>
            </p:nvSpPr>
            <p:spPr bwMode="auto">
              <a:xfrm flipH="1">
                <a:off x="2404" y="2024"/>
                <a:ext cx="0" cy="590"/>
              </a:xfrm>
              <a:prstGeom prst="line">
                <a:avLst/>
              </a:prstGeom>
              <a:noFill/>
              <a:ln w="571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85" name="Line 23"/>
              <p:cNvSpPr>
                <a:spLocks noChangeShapeType="1"/>
              </p:cNvSpPr>
              <p:nvPr/>
            </p:nvSpPr>
            <p:spPr bwMode="auto">
              <a:xfrm flipH="1">
                <a:off x="1361" y="2614"/>
                <a:ext cx="1053" cy="0"/>
              </a:xfrm>
              <a:prstGeom prst="line">
                <a:avLst/>
              </a:prstGeom>
              <a:noFill/>
              <a:ln w="571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86" name="Freeform 24"/>
              <p:cNvSpPr>
                <a:spLocks/>
              </p:cNvSpPr>
              <p:nvPr/>
            </p:nvSpPr>
            <p:spPr bwMode="auto">
              <a:xfrm>
                <a:off x="1361" y="2024"/>
                <a:ext cx="1043" cy="544"/>
              </a:xfrm>
              <a:custGeom>
                <a:avLst/>
                <a:gdLst>
                  <a:gd name="T0" fmla="*/ 1043 w 1043"/>
                  <a:gd name="T1" fmla="*/ 0 h 544"/>
                  <a:gd name="T2" fmla="*/ 816 w 1043"/>
                  <a:gd name="T3" fmla="*/ 227 h 544"/>
                  <a:gd name="T4" fmla="*/ 317 w 1043"/>
                  <a:gd name="T5" fmla="*/ 454 h 544"/>
                  <a:gd name="T6" fmla="*/ 0 w 1043"/>
                  <a:gd name="T7" fmla="*/ 544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3"/>
                  <a:gd name="T13" fmla="*/ 0 h 544"/>
                  <a:gd name="T14" fmla="*/ 1043 w 1043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3" h="544">
                    <a:moveTo>
                      <a:pt x="1043" y="0"/>
                    </a:moveTo>
                    <a:cubicBezTo>
                      <a:pt x="990" y="75"/>
                      <a:pt x="937" y="151"/>
                      <a:pt x="816" y="227"/>
                    </a:cubicBezTo>
                    <a:cubicBezTo>
                      <a:pt x="695" y="303"/>
                      <a:pt x="453" y="401"/>
                      <a:pt x="317" y="454"/>
                    </a:cubicBezTo>
                    <a:cubicBezTo>
                      <a:pt x="181" y="507"/>
                      <a:pt x="90" y="525"/>
                      <a:pt x="0" y="544"/>
                    </a:cubicBezTo>
                  </a:path>
                </a:pathLst>
              </a:custGeom>
              <a:noFill/>
              <a:ln w="571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87" name="Line 25"/>
              <p:cNvSpPr>
                <a:spLocks noChangeShapeType="1"/>
              </p:cNvSpPr>
              <p:nvPr/>
            </p:nvSpPr>
            <p:spPr bwMode="auto">
              <a:xfrm>
                <a:off x="1361" y="2568"/>
                <a:ext cx="0" cy="46"/>
              </a:xfrm>
              <a:prstGeom prst="line">
                <a:avLst/>
              </a:prstGeom>
              <a:noFill/>
              <a:ln w="5715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1883" name="Line 26"/>
            <p:cNvSpPr>
              <a:spLocks noChangeShapeType="1"/>
            </p:cNvSpPr>
            <p:nvPr/>
          </p:nvSpPr>
          <p:spPr bwMode="auto">
            <a:xfrm flipV="1">
              <a:off x="1814" y="2478"/>
              <a:ext cx="0" cy="5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914402" y="4076700"/>
            <a:ext cx="1046163" cy="1227138"/>
            <a:chOff x="635" y="2568"/>
            <a:chExt cx="726" cy="773"/>
          </a:xfrm>
        </p:grpSpPr>
        <p:sp>
          <p:nvSpPr>
            <p:cNvPr id="761874" name="Text Box 28"/>
            <p:cNvSpPr txBox="1">
              <a:spLocks noChangeArrowheads="1"/>
            </p:cNvSpPr>
            <p:nvPr/>
          </p:nvSpPr>
          <p:spPr bwMode="auto">
            <a:xfrm>
              <a:off x="635" y="3067"/>
              <a:ext cx="726" cy="274"/>
            </a:xfrm>
            <a:prstGeom prst="rect">
              <a:avLst/>
            </a:prstGeom>
            <a:solidFill>
              <a:srgbClr val="CB4DD1"/>
            </a:solidFill>
            <a:ln w="9525">
              <a:solidFill>
                <a:srgbClr val="CB4DD1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>
                  <a:solidFill>
                    <a:srgbClr val="FFFFFF"/>
                  </a:solidFill>
                  <a:latin typeface="Arial" charset="0"/>
                </a:rPr>
                <a:t>Innovators</a:t>
              </a:r>
              <a:endParaRPr lang="ru-RU" altLang="ru-RU" sz="1400" b="1">
                <a:solidFill>
                  <a:srgbClr val="FFFFFF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>
                  <a:solidFill>
                    <a:srgbClr val="990000"/>
                  </a:solidFill>
                  <a:latin typeface="Arial" charset="0"/>
                </a:rPr>
                <a:t>Новаторы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 b="1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761875" name="Group 29"/>
            <p:cNvGrpSpPr>
              <a:grpSpLocks/>
            </p:cNvGrpSpPr>
            <p:nvPr/>
          </p:nvGrpSpPr>
          <p:grpSpPr bwMode="auto">
            <a:xfrm>
              <a:off x="1134" y="2568"/>
              <a:ext cx="227" cy="46"/>
              <a:chOff x="1542" y="2523"/>
              <a:chExt cx="136" cy="91"/>
            </a:xfrm>
          </p:grpSpPr>
          <p:sp>
            <p:nvSpPr>
              <p:cNvPr id="761877" name="Line 30"/>
              <p:cNvSpPr>
                <a:spLocks noChangeShapeType="1"/>
              </p:cNvSpPr>
              <p:nvPr/>
            </p:nvSpPr>
            <p:spPr bwMode="auto">
              <a:xfrm>
                <a:off x="1678" y="2523"/>
                <a:ext cx="0" cy="91"/>
              </a:xfrm>
              <a:prstGeom prst="line">
                <a:avLst/>
              </a:prstGeom>
              <a:noFill/>
              <a:ln w="57150">
                <a:solidFill>
                  <a:srgbClr val="CB4D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78" name="Line 31"/>
              <p:cNvSpPr>
                <a:spLocks noChangeShapeType="1"/>
              </p:cNvSpPr>
              <p:nvPr/>
            </p:nvSpPr>
            <p:spPr bwMode="auto">
              <a:xfrm flipH="1">
                <a:off x="1542" y="2614"/>
                <a:ext cx="136" cy="0"/>
              </a:xfrm>
              <a:prstGeom prst="line">
                <a:avLst/>
              </a:prstGeom>
              <a:noFill/>
              <a:ln w="57150">
                <a:solidFill>
                  <a:srgbClr val="CB4D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79" name="Freeform 32"/>
              <p:cNvSpPr>
                <a:spLocks/>
              </p:cNvSpPr>
              <p:nvPr/>
            </p:nvSpPr>
            <p:spPr bwMode="auto">
              <a:xfrm>
                <a:off x="1542" y="2523"/>
                <a:ext cx="136" cy="45"/>
              </a:xfrm>
              <a:custGeom>
                <a:avLst/>
                <a:gdLst>
                  <a:gd name="T0" fmla="*/ 136 w 136"/>
                  <a:gd name="T1" fmla="*/ 0 h 45"/>
                  <a:gd name="T2" fmla="*/ 0 w 136"/>
                  <a:gd name="T3" fmla="*/ 45 h 45"/>
                  <a:gd name="T4" fmla="*/ 0 60000 65536"/>
                  <a:gd name="T5" fmla="*/ 0 60000 65536"/>
                  <a:gd name="T6" fmla="*/ 0 w 136"/>
                  <a:gd name="T7" fmla="*/ 0 h 45"/>
                  <a:gd name="T8" fmla="*/ 136 w 136"/>
                  <a:gd name="T9" fmla="*/ 45 h 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45">
                    <a:moveTo>
                      <a:pt x="136" y="0"/>
                    </a:moveTo>
                    <a:cubicBezTo>
                      <a:pt x="136" y="0"/>
                      <a:pt x="68" y="22"/>
                      <a:pt x="0" y="45"/>
                    </a:cubicBezTo>
                  </a:path>
                </a:pathLst>
              </a:custGeom>
              <a:noFill/>
              <a:ln w="57150">
                <a:solidFill>
                  <a:srgbClr val="CB4D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80" name="Line 33"/>
              <p:cNvSpPr>
                <a:spLocks noChangeShapeType="1"/>
              </p:cNvSpPr>
              <p:nvPr/>
            </p:nvSpPr>
            <p:spPr bwMode="auto">
              <a:xfrm>
                <a:off x="1542" y="2568"/>
                <a:ext cx="0" cy="46"/>
              </a:xfrm>
              <a:prstGeom prst="line">
                <a:avLst/>
              </a:prstGeom>
              <a:noFill/>
              <a:ln w="57150">
                <a:solidFill>
                  <a:srgbClr val="CB4D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1876" name="Line 34"/>
            <p:cNvSpPr>
              <a:spLocks noChangeShapeType="1"/>
            </p:cNvSpPr>
            <p:nvPr/>
          </p:nvSpPr>
          <p:spPr bwMode="auto">
            <a:xfrm flipV="1">
              <a:off x="1225" y="2614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746752" y="3213104"/>
            <a:ext cx="1830388" cy="2112963"/>
            <a:chOff x="3991" y="2024"/>
            <a:chExt cx="1271" cy="1331"/>
          </a:xfrm>
        </p:grpSpPr>
        <p:sp>
          <p:nvSpPr>
            <p:cNvPr id="761868" name="Text Box 36"/>
            <p:cNvSpPr txBox="1">
              <a:spLocks noChangeArrowheads="1"/>
            </p:cNvSpPr>
            <p:nvPr/>
          </p:nvSpPr>
          <p:spPr bwMode="auto">
            <a:xfrm flipH="1">
              <a:off x="4173" y="3067"/>
              <a:ext cx="952" cy="288"/>
            </a:xfrm>
            <a:prstGeom prst="rect">
              <a:avLst/>
            </a:prstGeom>
            <a:solidFill>
              <a:srgbClr val="FCA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>
                  <a:solidFill>
                    <a:srgbClr val="FFFFFF"/>
                  </a:solidFill>
                  <a:latin typeface="Arial" charset="0"/>
                </a:rPr>
                <a:t>Laggards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>
                  <a:solidFill>
                    <a:srgbClr val="990000"/>
                  </a:solidFill>
                  <a:latin typeface="Arial" charset="0"/>
                </a:rPr>
                <a:t>Увальни</a:t>
              </a:r>
            </a:p>
          </p:txBody>
        </p:sp>
        <p:sp>
          <p:nvSpPr>
            <p:cNvPr id="761869" name="Line 37"/>
            <p:cNvSpPr>
              <a:spLocks noChangeShapeType="1"/>
            </p:cNvSpPr>
            <p:nvPr/>
          </p:nvSpPr>
          <p:spPr bwMode="auto">
            <a:xfrm>
              <a:off x="3991" y="2614"/>
              <a:ext cx="1271" cy="0"/>
            </a:xfrm>
            <a:prstGeom prst="line">
              <a:avLst/>
            </a:prstGeom>
            <a:noFill/>
            <a:ln w="57150">
              <a:solidFill>
                <a:srgbClr val="FCA2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870" name="Freeform 38"/>
            <p:cNvSpPr>
              <a:spLocks/>
            </p:cNvSpPr>
            <p:nvPr/>
          </p:nvSpPr>
          <p:spPr bwMode="auto">
            <a:xfrm flipH="1">
              <a:off x="3991" y="2024"/>
              <a:ext cx="1271" cy="544"/>
            </a:xfrm>
            <a:custGeom>
              <a:avLst/>
              <a:gdLst>
                <a:gd name="T0" fmla="*/ 217130 w 1043"/>
                <a:gd name="T1" fmla="*/ 0 h 544"/>
                <a:gd name="T2" fmla="*/ 169753 w 1043"/>
                <a:gd name="T3" fmla="*/ 227 h 544"/>
                <a:gd name="T4" fmla="*/ 65896 w 1043"/>
                <a:gd name="T5" fmla="*/ 454 h 544"/>
                <a:gd name="T6" fmla="*/ 0 w 1043"/>
                <a:gd name="T7" fmla="*/ 544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3"/>
                <a:gd name="T13" fmla="*/ 0 h 544"/>
                <a:gd name="T14" fmla="*/ 1043 w 1043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3" h="544">
                  <a:moveTo>
                    <a:pt x="1043" y="0"/>
                  </a:moveTo>
                  <a:cubicBezTo>
                    <a:pt x="990" y="75"/>
                    <a:pt x="937" y="151"/>
                    <a:pt x="816" y="227"/>
                  </a:cubicBezTo>
                  <a:cubicBezTo>
                    <a:pt x="695" y="303"/>
                    <a:pt x="453" y="401"/>
                    <a:pt x="317" y="454"/>
                  </a:cubicBezTo>
                  <a:cubicBezTo>
                    <a:pt x="181" y="507"/>
                    <a:pt x="90" y="525"/>
                    <a:pt x="0" y="544"/>
                  </a:cubicBezTo>
                </a:path>
              </a:pathLst>
            </a:custGeom>
            <a:noFill/>
            <a:ln w="57150">
              <a:solidFill>
                <a:srgbClr val="FCA2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871" name="Line 39"/>
            <p:cNvSpPr>
              <a:spLocks noChangeShapeType="1"/>
            </p:cNvSpPr>
            <p:nvPr/>
          </p:nvSpPr>
          <p:spPr bwMode="auto">
            <a:xfrm>
              <a:off x="3991" y="2024"/>
              <a:ext cx="0" cy="590"/>
            </a:xfrm>
            <a:prstGeom prst="line">
              <a:avLst/>
            </a:prstGeom>
            <a:noFill/>
            <a:ln w="57150">
              <a:solidFill>
                <a:srgbClr val="FCA2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872" name="Line 40"/>
            <p:cNvSpPr>
              <a:spLocks noChangeShapeType="1"/>
            </p:cNvSpPr>
            <p:nvPr/>
          </p:nvSpPr>
          <p:spPr bwMode="auto">
            <a:xfrm flipV="1">
              <a:off x="4490" y="2478"/>
              <a:ext cx="0" cy="5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1873" name="Line 41"/>
            <p:cNvSpPr>
              <a:spLocks noChangeShapeType="1"/>
            </p:cNvSpPr>
            <p:nvPr/>
          </p:nvSpPr>
          <p:spPr bwMode="auto">
            <a:xfrm>
              <a:off x="5262" y="2568"/>
              <a:ext cx="0" cy="46"/>
            </a:xfrm>
            <a:prstGeom prst="line">
              <a:avLst/>
            </a:prstGeom>
            <a:noFill/>
            <a:ln w="9525">
              <a:solidFill>
                <a:srgbClr val="FCA2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5690" name="Rectangle 42"/>
          <p:cNvSpPr>
            <a:spLocks noChangeArrowheads="1"/>
          </p:cNvSpPr>
          <p:nvPr/>
        </p:nvSpPr>
        <p:spPr bwMode="auto">
          <a:xfrm>
            <a:off x="4932365" y="5949950"/>
            <a:ext cx="4211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Дж. Мур. Преодоление пропасти. 2006</a:t>
            </a:r>
          </a:p>
        </p:txBody>
      </p:sp>
      <p:sp>
        <p:nvSpPr>
          <p:cNvPr id="43" name="Дата 4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C00049-75E3-4E39-BB5D-B18FBF3525FD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CF60F-D388-4799-9CDA-BE2606408AB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 И. (МГУ)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834E-7 1.11111E-6 L -0.08139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841E-6 -4.07407E-6 L -0.06864 -0.0020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2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1234E-7 -1.48148E-6 L -0.01433 -1.48148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2E-6 4.07407E-6 L 0.01432 0.0034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Почему умирают </a:t>
            </a:r>
            <a:r>
              <a:rPr lang="ru-RU" sz="3600" b="1" dirty="0" err="1" smtClean="0">
                <a:latin typeface="+mn-lt"/>
              </a:rPr>
              <a:t>стартапы</a:t>
            </a:r>
            <a:r>
              <a:rPr lang="ru-RU" sz="3600" b="1" dirty="0" smtClean="0">
                <a:latin typeface="+mn-lt"/>
              </a:rPr>
              <a:t>?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63F12-CFB9-47F9-9F73-93B13C26408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7A1B0-4998-43D2-B8B1-3B9A4D281C91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"/>
            <a:ext cx="8218488" cy="1052513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Проблемы развития  ИК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данные западных НИР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ru-RU" sz="3200" b="1" dirty="0" smtClean="0">
                <a:latin typeface="+mn-lt"/>
              </a:rPr>
              <a:t>                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797963"/>
              </p:ext>
            </p:extLst>
          </p:nvPr>
        </p:nvGraphicFramePr>
        <p:xfrm>
          <a:off x="179514" y="836613"/>
          <a:ext cx="8784976" cy="626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06" name="Chart" r:id="rId4" imgW="6210260" imgH="3952907" progId="MSGraph.Chart.8">
                  <p:embed followColorScheme="full"/>
                </p:oleObj>
              </mc:Choice>
              <mc:Fallback>
                <p:oleObj name="Chart" r:id="rId4" imgW="6210260" imgH="3952907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4" y="836613"/>
                        <a:ext cx="8784976" cy="6264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8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OleChart spid="10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5106491"/>
          </a:xfrm>
        </p:spPr>
        <p:txBody>
          <a:bodyPr/>
          <a:lstStyle/>
          <a:p>
            <a:pPr marL="3600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  </a:t>
            </a:r>
            <a:r>
              <a:rPr lang="ru-RU" sz="2400" cap="none" dirty="0" smtClean="0">
                <a:solidFill>
                  <a:srgbClr val="CCECFF"/>
                </a:solidFill>
                <a:latin typeface="Verdana"/>
              </a:rPr>
              <a:t>(см. </a:t>
            </a:r>
            <a:r>
              <a:rPr lang="en-US" sz="2400" u="sng" cap="none" dirty="0" smtClean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https</a:t>
            </a:r>
            <a:r>
              <a:rPr lang="ru-RU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://</a:t>
            </a:r>
            <a:r>
              <a:rPr lang="en-US" sz="2400" u="sng" cap="none" dirty="0" err="1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rb</a:t>
            </a:r>
            <a:r>
              <a:rPr lang="ru-RU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.</a:t>
            </a:r>
            <a:r>
              <a:rPr lang="en-US" sz="2400" u="sng" cap="none" dirty="0" err="1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ru</a:t>
            </a:r>
            <a:r>
              <a:rPr lang="ru-RU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/</a:t>
            </a:r>
            <a:r>
              <a:rPr lang="en-US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list</a:t>
            </a:r>
            <a:r>
              <a:rPr lang="ru-RU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/</a:t>
            </a:r>
            <a:r>
              <a:rPr lang="en-US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post</a:t>
            </a:r>
            <a:r>
              <a:rPr lang="ru-RU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-</a:t>
            </a:r>
            <a:r>
              <a:rPr lang="en-US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mortem</a:t>
            </a:r>
            <a:r>
              <a:rPr lang="ru-RU" sz="2400" u="sng" cap="none" dirty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-</a:t>
            </a:r>
            <a:r>
              <a:rPr lang="en-US" sz="2400" u="sng" cap="none" dirty="0" err="1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staptups</a:t>
            </a:r>
            <a:r>
              <a:rPr lang="ru-RU" sz="2400" u="sng" cap="none" dirty="0" smtClean="0">
                <a:solidFill>
                  <a:srgbClr val="0000FF"/>
                </a:solidFill>
                <a:effectLst/>
                <a:latin typeface="Verdana"/>
                <a:ea typeface="Calibri"/>
                <a:cs typeface="Times New Roman"/>
                <a:hlinkClick r:id="rId2"/>
              </a:rPr>
              <a:t>/</a:t>
            </a:r>
            <a:r>
              <a:rPr lang="ru-RU" sz="2400" u="sng" cap="none" dirty="0" smtClean="0">
                <a:solidFill>
                  <a:schemeClr val="tx1"/>
                </a:solidFill>
                <a:effectLst/>
                <a:latin typeface="Verdana"/>
                <a:ea typeface="Calibri"/>
                <a:cs typeface="Times New Roman"/>
              </a:rPr>
              <a:t>)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/>
            </a:r>
            <a:b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1. 42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</a:t>
            </a:r>
            <a:r>
              <a:rPr lang="ru-RU" sz="2800" b="0" kern="1200" cap="none" dirty="0" err="1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стартапов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 просто не нужны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рынку</a:t>
            </a:r>
            <a:b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2. У 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29% проектов кончаются деньги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3.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У 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23% </a:t>
            </a:r>
            <a:r>
              <a:rPr lang="ru-RU" sz="2800" b="0" kern="1200" cap="none" dirty="0" err="1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стартапов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 — плохая команда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4.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19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проектов вытесняют с рынка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5.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У 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18% проблемы с ценообразованием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6.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У 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17% — плохой продукт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7.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У 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17% — плохая бизнес-модель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8.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У 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14% — плохой маркетинг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9.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14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не изучили клиента (что коррелирует с предыдущим пунктом)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10.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У 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13% несвоевременный продукт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endParaRPr lang="ru-RU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"/>
            <a:ext cx="8243193" cy="764705"/>
          </a:xfrm>
        </p:spPr>
        <p:txBody>
          <a:bodyPr/>
          <a:lstStyle/>
          <a:p>
            <a:pPr algn="ctr"/>
            <a:r>
              <a:rPr lang="ru-RU" sz="3600" b="1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Причины с </a:t>
            </a:r>
            <a:r>
              <a:rPr lang="ru-RU" sz="3600" b="1" kern="12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1 </a:t>
            </a:r>
            <a:r>
              <a:rPr lang="ru-RU" sz="3600" b="1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по </a:t>
            </a:r>
            <a:r>
              <a:rPr lang="ru-RU" sz="3600" b="1" kern="12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10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A8A5F-B7B1-4709-95E2-9084DA839F1C}" type="datetime1">
              <a:rPr lang="ru-RU" smtClean="0"/>
              <a:pPr>
                <a:defRPr/>
              </a:pPr>
              <a:t>21.05.2017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1E4EB-2CFC-4437-859B-B07C17879382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031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36496" cy="5178499"/>
          </a:xfrm>
        </p:spPr>
        <p:txBody>
          <a:bodyPr/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11. 13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потеряли фокус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12.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13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портят отношения с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инвесторами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(внутри команды)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13.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10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делают неудачный </a:t>
            </a:r>
            <a:r>
              <a:rPr lang="ru-RU" sz="2800" b="0" kern="1200" cap="none" dirty="0" err="1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пивот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 (поворот)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14.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9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не хватает энтузиазма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15.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9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терпят фиаско из-за неудачной локации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16.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8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не интересны инвесторам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17.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8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проектов съедают юридические проблемы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18.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8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не использовали </a:t>
            </a:r>
            <a:r>
              <a:rPr lang="ru-RU" sz="2800" b="0" kern="1200" cap="none" dirty="0" err="1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соцсети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19.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8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просто перегорели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Calibri"/>
                <a:cs typeface="Times New Roman"/>
              </a:rPr>
              <a:t>20. </a:t>
            </a:r>
            <a:r>
              <a:rPr lang="ru-RU" sz="2800" b="0" kern="1200" cap="none" dirty="0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7</a:t>
            </a:r>
            <a:r>
              <a:rPr lang="ru-RU" sz="2800" b="0" kern="1200" cap="none" dirty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% не сделали </a:t>
            </a:r>
            <a:r>
              <a:rPr lang="ru-RU" sz="2800" b="0" kern="1200" cap="none" dirty="0" err="1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пивот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"/>
            <a:ext cx="8243193" cy="764705"/>
          </a:xfrm>
        </p:spPr>
        <p:txBody>
          <a:bodyPr/>
          <a:lstStyle/>
          <a:p>
            <a:pPr algn="ctr"/>
            <a:r>
              <a:rPr lang="ru-RU" sz="3600" b="1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Причины с 11 по 20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A8A5F-B7B1-4709-95E2-9084DA839F1C}" type="datetime1">
              <a:rPr lang="ru-RU" smtClean="0"/>
              <a:pPr>
                <a:defRPr/>
              </a:pPr>
              <a:t>21.05.2017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проф. МАРШЕВ В. И. (МГУ)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1E4EB-2CFC-4437-859B-B07C17879382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2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010B-0545-4E53-A2D7-5CA10AD5CA79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9" y="1"/>
            <a:ext cx="8729662" cy="76470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Особо важные</a:t>
            </a: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ошибки развития ИК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764704"/>
            <a:ext cx="9144000" cy="5832648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2600" b="1" dirty="0" smtClean="0"/>
              <a:t>Ошибки в управлении самой важной функциональной областью растущей ИК -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2600" dirty="0" smtClean="0"/>
              <a:t>	</a:t>
            </a:r>
            <a:r>
              <a:rPr lang="ru-RU" sz="2600" b="1" dirty="0" smtClean="0"/>
              <a:t>в создании команды и Управлении </a:t>
            </a:r>
            <a:r>
              <a:rPr lang="en-US" sz="2600" b="1" dirty="0" smtClean="0"/>
              <a:t>HR</a:t>
            </a:r>
            <a:r>
              <a:rPr lang="ru-RU" sz="2600" b="1" dirty="0" smtClean="0"/>
              <a:t>: </a:t>
            </a:r>
          </a:p>
          <a:p>
            <a:pPr marL="457200" lvl="0" indent="-457200" eaLnBrk="1" hangingPunct="1">
              <a:lnSpc>
                <a:spcPct val="80000"/>
              </a:lnSpc>
              <a:buClr>
                <a:srgbClr val="FFFFCC"/>
              </a:buClr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rgbClr val="FFFFFF"/>
                </a:solidFill>
              </a:rPr>
              <a:t>в наличии (точнее, отсутствии) в ИК профессиональных менеджеров,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/>
              <a:t>в избранной кадровой стратегии,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/>
              <a:t>в оценке компетенций и потенциала персонала компании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/>
              <a:t>в сформировавшейся структуре персонала,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/>
              <a:t>в мобильности и готовности рядовых сотрудников и менеджеров компании к различным вызовам внешней среды и изменениям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/>
              <a:t>в регламентации работ</a:t>
            </a:r>
            <a:r>
              <a:rPr lang="en-US" sz="2600" dirty="0" smtClean="0"/>
              <a:t> </a:t>
            </a:r>
            <a:r>
              <a:rPr lang="ru-RU" sz="2600" dirty="0" smtClean="0"/>
              <a:t>в компании (Положения, ДИ)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600" dirty="0" smtClean="0"/>
              <a:t>в управлении знаниями (</a:t>
            </a:r>
            <a:r>
              <a:rPr lang="en-US" sz="2600" dirty="0" smtClean="0"/>
              <a:t>Knowledge </a:t>
            </a:r>
            <a:r>
              <a:rPr lang="en-US" sz="2600" dirty="0" err="1" smtClean="0"/>
              <a:t>Mgt</a:t>
            </a:r>
            <a:r>
              <a:rPr lang="ru-RU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888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4"/>
            <a:ext cx="8229600" cy="815975"/>
          </a:xfrm>
          <a:extLst/>
        </p:spPr>
        <p:txBody>
          <a:bodyPr/>
          <a:lstStyle/>
          <a:p>
            <a:pPr>
              <a:defRPr/>
            </a:pPr>
            <a:endParaRPr lang="ru-RU" altLang="ru-RU" sz="3600" b="1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107952" y="1484317"/>
            <a:ext cx="8928100" cy="4530725"/>
          </a:xfrm>
          <a:extLst/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effectLst/>
              </a:rPr>
              <a:t>Модель Управления Ростом</a:t>
            </a:r>
            <a:r>
              <a:rPr lang="en-US" b="1" dirty="0" smtClean="0">
                <a:effectLst/>
              </a:rPr>
              <a:t>  </a:t>
            </a:r>
            <a:r>
              <a:rPr lang="ru-RU" b="1" dirty="0" smtClean="0">
                <a:effectLst/>
              </a:rPr>
              <a:t>ИК</a:t>
            </a:r>
            <a:endParaRPr lang="en-US" b="1" dirty="0" smtClean="0"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b="1" dirty="0" smtClean="0">
                <a:effectLst/>
              </a:rPr>
              <a:t>(McKinsey)</a:t>
            </a:r>
            <a:endParaRPr lang="ru-RU" b="1" dirty="0" smtClean="0"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effectLst/>
              </a:rPr>
              <a:t>+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effectLst/>
              </a:rPr>
              <a:t>Три языка </a:t>
            </a:r>
            <a:r>
              <a:rPr lang="ru-RU" b="1" dirty="0" err="1" smtClean="0">
                <a:effectLst/>
              </a:rPr>
              <a:t>ППУпрРешений</a:t>
            </a:r>
            <a:endParaRPr lang="ru-RU" b="1" dirty="0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9F2894-FE8C-4514-BDBD-799DF2D041E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6F4D181-4B62-4380-8512-7DAE1E55AB0C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38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  <p:bldP spid="3256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3345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tx1"/>
                </a:solidFill>
                <a:effectLst/>
              </a:rPr>
              <a:t>Главная проблема роста 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457202" y="1196975"/>
            <a:ext cx="8867775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>
                <a:effectLst/>
              </a:rPr>
              <a:t>Многие менеджеры всецело сосредоточены на текущей деятельности своих фирм, тогда как необходимо уделять внимание вопросам и  настоящего, и будущего. </a:t>
            </a:r>
          </a:p>
          <a:p>
            <a:pPr>
              <a:lnSpc>
                <a:spcPct val="90000"/>
              </a:lnSpc>
            </a:pPr>
            <a:r>
              <a:rPr lang="ru-RU" altLang="ru-RU" smtClean="0">
                <a:effectLst/>
              </a:rPr>
              <a:t>Большинству компаний не удается одновременно решать </a:t>
            </a:r>
          </a:p>
          <a:p>
            <a:pPr>
              <a:lnSpc>
                <a:spcPct val="90000"/>
              </a:lnSpc>
            </a:pPr>
            <a:r>
              <a:rPr lang="ru-RU" altLang="ru-RU" b="1" smtClean="0">
                <a:effectLst/>
              </a:rPr>
              <a:t>задачи сегодняшнего дня</a:t>
            </a:r>
            <a:r>
              <a:rPr lang="ru-RU" altLang="ru-RU" smtClean="0">
                <a:effectLst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altLang="ru-RU" b="1" smtClean="0">
                <a:effectLst/>
              </a:rPr>
              <a:t>зарождающегося бизнеса</a:t>
            </a:r>
            <a:r>
              <a:rPr lang="ru-RU" altLang="ru-RU" smtClean="0">
                <a:effectLst/>
              </a:rPr>
              <a:t> и </a:t>
            </a:r>
          </a:p>
          <a:p>
            <a:pPr>
              <a:lnSpc>
                <a:spcPct val="90000"/>
              </a:lnSpc>
            </a:pPr>
            <a:r>
              <a:rPr lang="ru-RU" altLang="ru-RU" b="1" smtClean="0">
                <a:effectLst/>
              </a:rPr>
              <a:t>отдаленных деловых перспектив</a:t>
            </a:r>
            <a:r>
              <a:rPr lang="ru-RU" altLang="ru-RU" smtClean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endParaRPr lang="ru-RU" altLang="ru-RU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97BF44-ACE5-43AF-B468-A320B967ACD2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884C4C7-87C8-4F76-B7B7-20790FB6FDF1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39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  <p:bldP spid="323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D9D54E-7E82-4E9C-847C-9029A115694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7"/>
            <a:ext cx="8229600" cy="630907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«Институты» СМ</a:t>
            </a:r>
            <a:b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b="1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5"/>
            <a:ext cx="9324528" cy="536622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Сообщества СМ – Интернациональные: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Всемирная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Ассоциации Спортивного менеджмента (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WASM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континентальных ассоциаций 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Северо-Американская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NASSM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endParaRPr lang="ru-RU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Европейская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EASM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endParaRPr lang="ru-RU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Азиатская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AASM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endParaRPr lang="ru-RU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Латино-американская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(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ALGEDE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Австралийская&amp;Новозеландская</a:t>
            </a:r>
            <a:r>
              <a:rPr lang="ru-RU" sz="2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SMAANZ</a:t>
            </a:r>
            <a:r>
              <a:rPr lang="ru-RU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Африканская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ASMA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692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4"/>
            <a:ext cx="8229600" cy="815975"/>
          </a:xfrm>
        </p:spPr>
        <p:txBody>
          <a:bodyPr/>
          <a:lstStyle/>
          <a:p>
            <a:r>
              <a:rPr lang="ru-RU" altLang="ru-RU" sz="3200" smtClean="0">
                <a:solidFill>
                  <a:schemeClr val="tx1"/>
                </a:solidFill>
                <a:effectLst/>
              </a:rPr>
              <a:t>Модель Управления Ростом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4"/>
            <a:ext cx="9144000" cy="4530725"/>
          </a:xfrm>
          <a:extLst/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Для решения такого рода триединых задач компанией </a:t>
            </a:r>
            <a:r>
              <a:rPr lang="en-US" dirty="0" smtClean="0">
                <a:effectLst/>
              </a:rPr>
              <a:t>McKinsey</a:t>
            </a:r>
            <a:r>
              <a:rPr lang="ru-RU" dirty="0" smtClean="0">
                <a:effectLst/>
              </a:rPr>
              <a:t> разработана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Модель Управления Ростом: </a:t>
            </a:r>
          </a:p>
          <a:p>
            <a:pPr algn="ctr">
              <a:defRPr/>
            </a:pPr>
            <a:r>
              <a:rPr lang="ru-RU" b="1" dirty="0" smtClean="0">
                <a:effectLst/>
              </a:rPr>
              <a:t>«три горизонта роста»</a:t>
            </a:r>
            <a:r>
              <a:rPr lang="ru-RU" dirty="0" smtClean="0">
                <a:effectLst/>
              </a:rPr>
              <a:t> или</a:t>
            </a:r>
          </a:p>
          <a:p>
            <a:pPr algn="ctr">
              <a:defRPr/>
            </a:pPr>
            <a:r>
              <a:rPr lang="ru-RU" b="1" dirty="0" smtClean="0">
                <a:effectLst/>
              </a:rPr>
              <a:t>«конвейер корпоративного бизнеса»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9F2894-FE8C-4514-BDBD-799DF2D041E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52A09B1-0000-4003-BAB2-BC1EAB8E0F65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40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  <p:bldP spid="3256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4"/>
            <a:ext cx="8229600" cy="887413"/>
          </a:xfrm>
        </p:spPr>
        <p:txBody>
          <a:bodyPr/>
          <a:lstStyle/>
          <a:p>
            <a:r>
              <a:rPr lang="ru-RU" altLang="ru-RU" sz="3600" b="1" i="1" smtClean="0">
                <a:solidFill>
                  <a:schemeClr val="tx1"/>
                </a:solidFill>
                <a:effectLst/>
              </a:rPr>
              <a:t>Параллельное</a:t>
            </a:r>
            <a:r>
              <a:rPr lang="ru-RU" altLang="ru-RU" sz="3600" b="1" smtClean="0">
                <a:solidFill>
                  <a:schemeClr val="tx1"/>
                </a:solidFill>
                <a:effectLst/>
              </a:rPr>
              <a:t> </a:t>
            </a:r>
            <a:r>
              <a:rPr lang="ru-RU" altLang="ru-RU" sz="3600" smtClean="0">
                <a:solidFill>
                  <a:schemeClr val="tx1"/>
                </a:solidFill>
                <a:effectLst/>
              </a:rPr>
              <a:t>управление ростом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12879"/>
            <a:ext cx="903605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smtClean="0">
                <a:effectLst/>
              </a:rPr>
              <a:t>Такие горизонты выделяют как корпорация в целом, так и каждое ее подразделение, департамент, производственный участок, отдел и т.д. </a:t>
            </a:r>
          </a:p>
          <a:p>
            <a:pPr>
              <a:lnSpc>
                <a:spcPct val="90000"/>
              </a:lnSpc>
            </a:pPr>
            <a:r>
              <a:rPr lang="ru-RU" altLang="ru-RU" sz="2400" smtClean="0">
                <a:effectLst/>
              </a:rPr>
              <a:t>Ценность метода резко возрастет, если внедрить его на всех ступенях организационной иерархии — начиная с команды высшего руководства и заканчивая менеджерами нижнего звена. </a:t>
            </a:r>
          </a:p>
          <a:p>
            <a:pPr>
              <a:lnSpc>
                <a:spcPct val="90000"/>
              </a:lnSpc>
            </a:pPr>
            <a:r>
              <a:rPr lang="ru-RU" altLang="ru-RU" sz="2400" smtClean="0">
                <a:effectLst/>
              </a:rPr>
              <a:t>Чем больше управленческих уровней используют такой подход, тем большую отдачу он дает и тем плотнее вплетается «идеология роста» в ткань корпоративного бизнеса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ECEC59-8E25-4E1D-A518-AF28B64012F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1F22492-F035-46B8-9107-EDDD1788200A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41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/>
      <p:bldP spid="3297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"/>
            <a:ext cx="8229600" cy="5434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mtClean="0">
              <a:effectLst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ru-RU" altLang="ru-RU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3493" name="Picture 5" descr="http://www.mckinsey.com/russianquarterly/images/issue02/01_0202_exhibit_01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" y="114300"/>
            <a:ext cx="8459787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" y="6559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ru-RU" altLang="ru-RU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FFA61C-A4E6-4071-A512-413728F07564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4C26D2C-2514-43D6-B5E5-AB3855316A04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42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tx1"/>
                </a:solidFill>
                <a:effectLst/>
              </a:rPr>
              <a:t>СТУПЕНИ РОСТА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125538"/>
            <a:ext cx="8939213" cy="50006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altLang="ru-RU" sz="2600" smtClean="0">
                <a:effectLst/>
              </a:rPr>
              <a:t>Чтобы дать толчок прогрессу, нужно создать один или несколько новых двигателей роста. Зачастую эти новые источники роста находятся на «незнакомой» территории </a:t>
            </a:r>
          </a:p>
          <a:p>
            <a:pPr>
              <a:lnSpc>
                <a:spcPct val="80000"/>
              </a:lnSpc>
            </a:pPr>
            <a:r>
              <a:rPr lang="ru-RU" altLang="ru-RU" sz="2600" smtClean="0">
                <a:effectLst/>
              </a:rPr>
              <a:t>Быстрорастущие компании преодолевают разрыв между своим нынешним положением и тем, к которому стремятся, делая серию целенаправленных шагов. Эти шаги обеспечивают логическое и выверенное расширение спектра имеющихся ресурсов и создание новых</a:t>
            </a:r>
          </a:p>
          <a:p>
            <a:pPr>
              <a:lnSpc>
                <a:spcPct val="80000"/>
              </a:lnSpc>
            </a:pPr>
            <a:r>
              <a:rPr lang="ru-RU" altLang="ru-RU" sz="2600" smtClean="0">
                <a:effectLst/>
              </a:rPr>
              <a:t>Лестница таких шагов формирует специфическую динамику и конфигурацию стратегического роста.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7C4DBB-D535-4B56-860D-BDDC1D6F836E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A737FC5-4C77-44B0-AAC8-356415C3B01D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43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4"/>
            <a:ext cx="8229600" cy="671513"/>
          </a:xfrm>
        </p:spPr>
        <p:txBody>
          <a:bodyPr/>
          <a:lstStyle/>
          <a:p>
            <a:r>
              <a:rPr lang="ru-RU" altLang="ru-RU" sz="3200" smtClean="0">
                <a:solidFill>
                  <a:schemeClr val="tx1"/>
                </a:solidFill>
                <a:effectLst/>
              </a:rPr>
              <a:t>Стили управления на трех горизонтах</a:t>
            </a:r>
            <a:br>
              <a:rPr lang="ru-RU" altLang="ru-RU" sz="3200" smtClean="0">
                <a:solidFill>
                  <a:schemeClr val="tx1"/>
                </a:solidFill>
                <a:effectLst/>
              </a:rPr>
            </a:br>
            <a:r>
              <a:rPr lang="ru-RU" altLang="ru-RU" sz="3200" smtClean="0">
                <a:solidFill>
                  <a:schemeClr val="tx1"/>
                </a:solidFill>
                <a:effectLst/>
              </a:rPr>
              <a:t>Горизонт-1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964488" cy="4785399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effectLst/>
              </a:rPr>
              <a:t>Выживание на горизонте 1 зависит от первоклассного ежедневного исполнения оперативных процедур.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Поэтому: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dirty="0" smtClean="0">
                <a:effectLst/>
              </a:rPr>
              <a:t>Составление планов и бюджетов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dirty="0" smtClean="0">
                <a:effectLst/>
              </a:rPr>
              <a:t>Ужесточение дисциплины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dirty="0" smtClean="0">
                <a:effectLst/>
              </a:rPr>
              <a:t>Механистическая ОСУ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dirty="0" smtClean="0">
                <a:effectLst/>
              </a:rPr>
              <a:t>Акцент на Общий Менеджмент.  </a:t>
            </a:r>
          </a:p>
          <a:p>
            <a:pPr marL="514350" indent="-51435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effectLst/>
              </a:rPr>
              <a:t>Управление-1 = лодка «Восьмёрка»</a:t>
            </a:r>
            <a:r>
              <a:rPr lang="en-US" b="1" dirty="0" smtClean="0">
                <a:effectLst/>
              </a:rPr>
              <a:t> </a:t>
            </a:r>
            <a:endParaRPr lang="ru-RU" b="1" dirty="0" smtClean="0">
              <a:effectLst/>
            </a:endParaRPr>
          </a:p>
          <a:p>
            <a:pPr marL="514350" indent="-51435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effectLst/>
              </a:rPr>
              <a:t>(</a:t>
            </a:r>
            <a:r>
              <a:rPr lang="ru-RU" b="1" dirty="0" smtClean="0">
                <a:effectLst/>
              </a:rPr>
              <a:t>в академической гребле</a:t>
            </a:r>
            <a:r>
              <a:rPr lang="en-US" b="1" dirty="0" smtClean="0">
                <a:effectLst/>
              </a:rPr>
              <a:t>) </a:t>
            </a:r>
            <a:endParaRPr lang="ru-RU" b="1" dirty="0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F7A273-7B13-44AB-98F9-4DE284279C8B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E33AB28-8CCB-4932-B5E2-DCB853A5D20F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44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/>
      <p:bldP spid="3358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4"/>
            <a:ext cx="8229600" cy="671513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tx1"/>
                </a:solidFill>
                <a:effectLst/>
              </a:rPr>
              <a:t>Горизонт-2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7"/>
            <a:ext cx="9144000" cy="50434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Необходимо опередить конкурентов в использовании первоначальной идеи.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Поэтому: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 smtClean="0">
                <a:effectLst/>
              </a:rPr>
              <a:t>Быстрое строительство «лестницы роста» и достижение позиционного преимущества.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 smtClean="0">
                <a:effectLst/>
              </a:rPr>
              <a:t>Увеличиваются риски, возникает необходимость в быстрых оценках и инвестициях.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 smtClean="0">
                <a:effectLst/>
              </a:rPr>
              <a:t>Акцент на методы стратегического менеджмента</a:t>
            </a:r>
          </a:p>
          <a:p>
            <a:pPr marL="514350" indent="-51435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effectLst/>
              </a:rPr>
              <a:t>Управление-2 = «Речные Пороги»</a:t>
            </a:r>
          </a:p>
          <a:p>
            <a:pPr>
              <a:lnSpc>
                <a:spcPct val="90000"/>
              </a:lnSpc>
              <a:defRPr/>
            </a:pPr>
            <a:endParaRPr lang="ru-RU" sz="2800" dirty="0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EAA6D4-6C11-4437-9585-3482624AD790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4EE5AAD-33A0-4725-8346-47F6E06CB619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45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4"/>
            <a:ext cx="8229600" cy="600075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tx1"/>
                </a:solidFill>
                <a:effectLst/>
              </a:rPr>
              <a:t>Горизонт-3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9"/>
            <a:ext cx="9036050" cy="51149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400" dirty="0" smtClean="0">
                <a:effectLst/>
              </a:rPr>
              <a:t>Формирование первых ступеней лестницы роста обычно подразумевает исследование новых возможностей.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400" dirty="0" smtClean="0">
                <a:effectLst/>
              </a:rPr>
              <a:t>Цель предпринимаемых усилий — стратегическое озарение.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400" dirty="0" smtClean="0">
                <a:effectLst/>
              </a:rPr>
              <a:t>Здесь практически не действуют правила или расписания,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400" dirty="0" smtClean="0">
                <a:effectLst/>
              </a:rPr>
              <a:t>деятельность состоит лишь из дискуссий, исследований, небольших капиталовложений, в результате которых появляется убежденность в правильности гипотезы.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altLang="ru-RU" sz="2400" dirty="0" smtClean="0">
                <a:effectLst/>
              </a:rPr>
              <a:t>Акцент на атрибуты Стратегического менеджмента.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effectLst/>
              </a:rPr>
              <a:t>Управление-3 =</a:t>
            </a:r>
          </a:p>
          <a:p>
            <a:pPr algn="ctr">
              <a:lnSpc>
                <a:spcPct val="90000"/>
              </a:lnSpc>
            </a:pPr>
            <a:r>
              <a:rPr lang="ru-RU" altLang="ru-RU" sz="2800" dirty="0" smtClean="0">
                <a:effectLst/>
              </a:rPr>
              <a:t>«Ныряние в воду и Поиск сокровищ» </a:t>
            </a:r>
          </a:p>
          <a:p>
            <a:pPr>
              <a:lnSpc>
                <a:spcPct val="90000"/>
              </a:lnSpc>
            </a:pPr>
            <a:endParaRPr lang="ru-RU" altLang="ru-RU" sz="2400" dirty="0" smtClean="0"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7BFBB5-6E72-47EE-B2D7-C13F51818B2C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C059063-8347-43E4-A767-2DAE12CD24B5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46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01_0202_exhibit_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81750"/>
          </a:xfrm>
        </p:spPr>
      </p:pic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8AD73A-0385-48B7-9358-A6C421E2646A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C86E987E-3BD0-4F41-BED8-135C2E31B2A6}" type="slidenum">
              <a:rPr lang="ru-RU" altLang="ru-RU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47</a:t>
            </a:fld>
            <a:endParaRPr lang="ru-RU" altLang="ru-RU" sz="1000" smtClean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2740"/>
            <a:ext cx="7772400" cy="1440159"/>
          </a:xfrm>
        </p:spPr>
        <p:txBody>
          <a:bodyPr/>
          <a:lstStyle/>
          <a:p>
            <a:pPr algn="ctr"/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D52BF-DC92-40A2-9682-C9BCE0238AD6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A8F25-61F3-4C70-8ACC-4F120980539F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8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D9D54E-7E82-4E9C-847C-9029A115694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7"/>
            <a:ext cx="8229600" cy="630907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Где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учат СМ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? - 1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b="1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8"/>
            <a:ext cx="8964488" cy="500618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Большинство </a:t>
            </a:r>
            <a:r>
              <a:rPr lang="ru-RU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школ </a:t>
            </a:r>
            <a:r>
              <a:rPr lang="ru-RU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СМ в США </a:t>
            </a:r>
            <a:r>
              <a:rPr lang="ru-RU" dirty="0" smtClean="0">
                <a:effectLst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effectLst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500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Европе, Азии, Африке, Австралии и </a:t>
            </a:r>
            <a:r>
              <a:rPr lang="ru-RU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Новой </a:t>
            </a:r>
            <a:r>
              <a:rPr lang="ru-RU" dirty="0" smtClean="0">
                <a:effectLst/>
                <a:ea typeface="Times New Roman"/>
                <a:cs typeface="Calibri"/>
              </a:rPr>
              <a:t>Зеландии </a:t>
            </a:r>
            <a:r>
              <a:rPr lang="ru-RU" dirty="0">
                <a:effectLst/>
                <a:ea typeface="Times New Roman"/>
                <a:cs typeface="Calibri"/>
              </a:rPr>
              <a:t>– всего лишь </a:t>
            </a:r>
            <a:r>
              <a:rPr lang="ru-RU" dirty="0" smtClean="0">
                <a:effectLst/>
                <a:ea typeface="Times New Roman"/>
                <a:cs typeface="Calibri"/>
              </a:rPr>
              <a:t>50  </a:t>
            </a:r>
            <a:r>
              <a:rPr lang="ru-RU" dirty="0">
                <a:effectLst/>
                <a:ea typeface="Times New Roman"/>
                <a:cs typeface="Calibri"/>
              </a:rPr>
              <a:t>(данные на начало 2016 года). </a:t>
            </a:r>
            <a:endParaRPr lang="ru-RU" dirty="0" smtClean="0">
              <a:effectLst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effectLst/>
                <a:latin typeface="Calibri"/>
                <a:ea typeface="Times New Roman"/>
                <a:cs typeface="Times New Roman"/>
              </a:rPr>
              <a:t>См.http</a:t>
            </a:r>
            <a:r>
              <a:rPr lang="ru-RU" dirty="0">
                <a:effectLst/>
                <a:latin typeface="Calibri"/>
                <a:ea typeface="Times New Roman"/>
                <a:cs typeface="Times New Roman"/>
              </a:rPr>
              <a:t>://</a:t>
            </a: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www.nassm.org/Programs/Academic </a:t>
            </a:r>
            <a:r>
              <a:rPr lang="ru-RU" dirty="0" err="1" smtClean="0">
                <a:effectLst/>
                <a:latin typeface="Calibri"/>
                <a:ea typeface="Times New Roman"/>
                <a:cs typeface="Times New Roman"/>
              </a:rPr>
              <a:t>Programs</a:t>
            </a: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D9D54E-7E82-4E9C-847C-9029A115694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7"/>
            <a:ext cx="8229600" cy="630907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Где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учат СМ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? - 2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b="1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764705"/>
            <a:ext cx="8964488" cy="536622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91714590"/>
              </p:ext>
            </p:extLst>
          </p:nvPr>
        </p:nvGraphicFramePr>
        <p:xfrm>
          <a:off x="323530" y="836712"/>
          <a:ext cx="871296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31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165304"/>
            <a:ext cx="9144000" cy="692696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 США </a:t>
            </a:r>
            <a:r>
              <a:rPr lang="ru-RU" sz="2400" dirty="0">
                <a:effectLst/>
                <a:latin typeface="Times New Roman"/>
                <a:ea typeface="Times New Roman"/>
              </a:rPr>
              <a:t>и Канаде, Австралии 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Н.Зеландии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– больше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бакалавриата</a:t>
            </a:r>
            <a:r>
              <a:rPr lang="ru-RU" sz="2400" dirty="0">
                <a:effectLst/>
                <a:latin typeface="Times New Roman"/>
                <a:ea typeface="Times New Roman"/>
              </a:rPr>
              <a:t>, 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>
              <a:defRPr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 </a:t>
            </a:r>
            <a:r>
              <a:rPr lang="ru-RU" sz="2400" dirty="0">
                <a:effectLst/>
                <a:latin typeface="Times New Roman"/>
                <a:ea typeface="Times New Roman"/>
              </a:rPr>
              <a:t>Европе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- </a:t>
            </a:r>
            <a:r>
              <a:rPr lang="ru-RU" sz="2400" dirty="0">
                <a:effectLst/>
                <a:latin typeface="Times New Roman"/>
                <a:ea typeface="Times New Roman"/>
              </a:rPr>
              <a:t>магистратуры,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в </a:t>
            </a:r>
            <a:r>
              <a:rPr lang="ru-RU" sz="2400" dirty="0">
                <a:effectLst/>
                <a:latin typeface="Times New Roman"/>
                <a:ea typeface="Times New Roman"/>
              </a:rPr>
              <a:t>Азии и Африке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- примерно </a:t>
            </a:r>
            <a:r>
              <a:rPr lang="ru-RU" sz="2400" dirty="0">
                <a:effectLst/>
                <a:latin typeface="Times New Roman"/>
                <a:ea typeface="Times New Roman"/>
              </a:rPr>
              <a:t>одинаково</a:t>
            </a:r>
            <a:endParaRPr lang="ru-RU" sz="2400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"/>
            <a:ext cx="9144000" cy="620687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Уровни образовательных программ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b="1" dirty="0" smtClean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83462763"/>
              </p:ext>
            </p:extLst>
          </p:nvPr>
        </p:nvGraphicFramePr>
        <p:xfrm>
          <a:off x="0" y="404664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8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8578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D9D54E-7E82-4E9C-847C-9029A1156948}" type="datetime1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проф. МАРШЕВ В.И. (МГУ)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216C8-231D-480E-9EBE-C93C4BC1B043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14883"/>
          </a:xfrm>
        </p:spPr>
        <p:txBody>
          <a:bodyPr anchorCtr="0"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Рейтинги школ СМ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b="1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692"/>
            <a:ext cx="9144000" cy="5510237"/>
          </a:xfrm>
        </p:spPr>
        <p:txBody>
          <a:bodyPr/>
          <a:lstStyle/>
          <a:p>
            <a:pPr marL="0" lvl="0" indent="449580" algn="just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«Судьи» - ассоциации СМ</a:t>
            </a:r>
          </a:p>
          <a:p>
            <a:pPr marL="0" lvl="0" indent="44958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kern="1200" dirty="0" smtClean="0">
                <a:solidFill>
                  <a:srgbClr val="FFFFF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Смысл рейтингов </a:t>
            </a:r>
            <a:r>
              <a:rPr lang="ru-RU" sz="3000" kern="1200" dirty="0" smtClean="0">
                <a:solidFill>
                  <a:srgbClr val="FFFFF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ru-RU" sz="3000" kern="1200" dirty="0" smtClean="0">
                <a:solidFill>
                  <a:srgbClr val="FFFFF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kern="1200" dirty="0">
                <a:solidFill>
                  <a:srgbClr val="FFFFFF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«лучшие» </a:t>
            </a:r>
            <a:r>
              <a:rPr lang="ru-RU" sz="3000" kern="1200" dirty="0">
                <a:solidFill>
                  <a:srgbClr val="FFFFFF"/>
                </a:solidFill>
                <a:effectLst/>
                <a:ea typeface="Times New Roman"/>
                <a:cs typeface="Calibri"/>
              </a:rPr>
              <a:t>программы помогут выпускникам найти достойное рабочее место в спортивной индустрии</a:t>
            </a: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:</a:t>
            </a:r>
          </a:p>
          <a:p>
            <a:pPr marL="0" lvl="0" indent="44958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в </a:t>
            </a:r>
            <a:r>
              <a:rPr lang="ru-RU" sz="3000" kern="1200" dirty="0">
                <a:solidFill>
                  <a:srgbClr val="FFFFFF"/>
                </a:solidFill>
                <a:effectLst/>
                <a:ea typeface="Times New Roman"/>
                <a:cs typeface="Calibri"/>
              </a:rPr>
              <a:t>управлении спортивными объектами (в </a:t>
            </a:r>
            <a:r>
              <a:rPr lang="ru-RU" sz="3000" kern="1200" dirty="0" err="1">
                <a:solidFill>
                  <a:srgbClr val="FFFFFF"/>
                </a:solidFill>
                <a:effectLst/>
                <a:ea typeface="Times New Roman"/>
                <a:cs typeface="Calibri"/>
              </a:rPr>
              <a:t>т.ч</a:t>
            </a:r>
            <a:r>
              <a:rPr lang="ru-RU" sz="3000" kern="1200" dirty="0">
                <a:solidFill>
                  <a:srgbClr val="FFFFFF"/>
                </a:solidFill>
                <a:effectLst/>
                <a:ea typeface="Times New Roman"/>
                <a:cs typeface="Calibri"/>
              </a:rPr>
              <a:t>. фитнесс-клубами), </a:t>
            </a:r>
            <a:endParaRPr lang="ru-RU" sz="3000" kern="1200" dirty="0" smtClean="0">
              <a:solidFill>
                <a:srgbClr val="FFFFFF"/>
              </a:solidFill>
              <a:effectLst/>
              <a:ea typeface="Times New Roman"/>
              <a:cs typeface="Calibri"/>
            </a:endParaRPr>
          </a:p>
          <a:p>
            <a:pPr marL="0" lvl="0" indent="44958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в </a:t>
            </a:r>
            <a:r>
              <a:rPr lang="ru-RU" sz="3000" kern="1200" dirty="0">
                <a:solidFill>
                  <a:srgbClr val="FFFFFF"/>
                </a:solidFill>
                <a:effectLst/>
                <a:ea typeface="Times New Roman"/>
                <a:cs typeface="Calibri"/>
              </a:rPr>
              <a:t>спортивном маркетинге, </a:t>
            </a:r>
            <a:endParaRPr lang="ru-RU" sz="3000" kern="1200" dirty="0" smtClean="0">
              <a:solidFill>
                <a:srgbClr val="FFFFFF"/>
              </a:solidFill>
              <a:effectLst/>
              <a:ea typeface="Times New Roman"/>
              <a:cs typeface="Calibri"/>
            </a:endParaRPr>
          </a:p>
          <a:p>
            <a:pPr marL="0" lvl="0" indent="44958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в </a:t>
            </a:r>
            <a:r>
              <a:rPr lang="ru-RU" sz="3000" kern="1200" dirty="0">
                <a:solidFill>
                  <a:srgbClr val="FFFFFF"/>
                </a:solidFill>
                <a:effectLst/>
                <a:ea typeface="Times New Roman"/>
                <a:cs typeface="Calibri"/>
              </a:rPr>
              <a:t>финансах в спорте, </a:t>
            </a:r>
            <a:endParaRPr lang="ru-RU" sz="3000" kern="1200" dirty="0" smtClean="0">
              <a:solidFill>
                <a:srgbClr val="FFFFFF"/>
              </a:solidFill>
              <a:effectLst/>
              <a:ea typeface="Times New Roman"/>
              <a:cs typeface="Calibri"/>
            </a:endParaRPr>
          </a:p>
          <a:p>
            <a:pPr marL="0" lvl="0" indent="44958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в </a:t>
            </a:r>
            <a:r>
              <a:rPr lang="ru-RU" sz="3000" kern="1200" dirty="0">
                <a:solidFill>
                  <a:srgbClr val="FFFFFF"/>
                </a:solidFill>
                <a:effectLst/>
                <a:ea typeface="Times New Roman"/>
                <a:cs typeface="Calibri"/>
              </a:rPr>
              <a:t>спортивном праве, </a:t>
            </a:r>
            <a:endParaRPr lang="ru-RU" sz="3000" kern="1200" dirty="0" smtClean="0">
              <a:solidFill>
                <a:srgbClr val="FFFFFF"/>
              </a:solidFill>
              <a:effectLst/>
              <a:ea typeface="Times New Roman"/>
              <a:cs typeface="Calibri"/>
            </a:endParaRPr>
          </a:p>
          <a:p>
            <a:pPr marL="0" lvl="0" indent="44958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в </a:t>
            </a:r>
            <a:r>
              <a:rPr lang="ru-RU" sz="3000" kern="1200" dirty="0">
                <a:solidFill>
                  <a:srgbClr val="FFFFFF"/>
                </a:solidFill>
                <a:effectLst/>
                <a:ea typeface="Times New Roman"/>
                <a:cs typeface="Calibri"/>
              </a:rPr>
              <a:t>организации </a:t>
            </a: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спортивных </a:t>
            </a:r>
            <a:r>
              <a:rPr lang="ru-RU" sz="3000" kern="1200" dirty="0" err="1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ивентов</a:t>
            </a: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,</a:t>
            </a:r>
          </a:p>
          <a:p>
            <a:pPr marL="0" lvl="0" indent="44958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в </a:t>
            </a:r>
            <a:r>
              <a:rPr lang="ru-RU" sz="3000" kern="1200" dirty="0">
                <a:solidFill>
                  <a:srgbClr val="FFFFFF"/>
                </a:solidFill>
                <a:effectLst/>
                <a:ea typeface="Times New Roman"/>
                <a:cs typeface="Calibri"/>
              </a:rPr>
              <a:t>установлении отношений с </a:t>
            </a: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СМИ, </a:t>
            </a:r>
          </a:p>
          <a:p>
            <a:pPr marL="0" lvl="0" indent="44958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в создании спортивных </a:t>
            </a:r>
            <a:r>
              <a:rPr lang="ru-RU" sz="3000" kern="1200" dirty="0" err="1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стартапов</a:t>
            </a:r>
            <a:r>
              <a:rPr lang="ru-RU" kern="1200" dirty="0" smtClean="0">
                <a:solidFill>
                  <a:srgbClr val="FFFFFF"/>
                </a:solidFill>
                <a:effectLst/>
                <a:ea typeface="Times New Roman"/>
                <a:cs typeface="Calibri"/>
              </a:rPr>
              <a:t>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FA75F-AF97-4B18-B13E-2D889382CECE}" type="datetime1">
              <a:rPr lang="ru-RU" smtClean="0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проф. МАРШЕВ В. И. (МГУ)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F82F2-175D-446C-9265-23A78DF8419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9"/>
            <a:ext cx="8964488" cy="438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NB. </a:t>
            </a:r>
            <a:r>
              <a:rPr lang="ru-RU" sz="3200" dirty="0" smtClean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Обучение </a:t>
            </a:r>
            <a:r>
              <a:rPr lang="ru-RU" sz="3200" dirty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спортивному менеджменту требует больших усилий и продолжительного времени</a:t>
            </a:r>
            <a:r>
              <a:rPr lang="ru-RU" sz="3200" dirty="0" smtClean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,</a:t>
            </a:r>
          </a:p>
          <a:p>
            <a:pPr lvl="0" indent="449580" algn="ctr">
              <a:spcAft>
                <a:spcPts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BUT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:</a:t>
            </a:r>
          </a:p>
          <a:p>
            <a:pPr lvl="0" indent="449580" algn="just">
              <a:spcAft>
                <a:spcPts val="0"/>
              </a:spcAft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руководители </a:t>
            </a:r>
            <a:r>
              <a:rPr lang="ru-RU" sz="3200" dirty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программ «обещают», что это всё это окупится сторицей, выражая </a:t>
            </a:r>
            <a:r>
              <a:rPr lang="ru-RU" sz="3200" dirty="0" smtClean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словами:</a:t>
            </a:r>
          </a:p>
          <a:p>
            <a:pPr lvl="0" indent="449580">
              <a:spcAft>
                <a:spcPts val="0"/>
              </a:spcAft>
            </a:pPr>
            <a:r>
              <a:rPr lang="ru-RU" sz="3200" dirty="0" smtClean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«</a:t>
            </a:r>
            <a:r>
              <a:rPr lang="en-US" sz="3200" dirty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can pay off with career advancement</a:t>
            </a:r>
            <a:r>
              <a:rPr lang="ru-RU" sz="3200" dirty="0">
                <a:solidFill>
                  <a:srgbClr val="FFFFFF"/>
                </a:solidFill>
                <a:latin typeface="Verdana"/>
                <a:ea typeface="Times New Roman"/>
                <a:cs typeface="Calibri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6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0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0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6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2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5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6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7898</TotalTime>
  <Words>1801</Words>
  <Application>Microsoft Office PowerPoint</Application>
  <PresentationFormat>Экран (4:3)</PresentationFormat>
  <Paragraphs>394</Paragraphs>
  <Slides>48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3" baseType="lpstr">
      <vt:lpstr>Глобус</vt:lpstr>
      <vt:lpstr>9_Глобус</vt:lpstr>
      <vt:lpstr>36_Глобус</vt:lpstr>
      <vt:lpstr>23_Глобус</vt:lpstr>
      <vt:lpstr>Тема Office</vt:lpstr>
      <vt:lpstr>52_Глобус</vt:lpstr>
      <vt:lpstr>55_Глобус</vt:lpstr>
      <vt:lpstr>56_Глобус</vt:lpstr>
      <vt:lpstr>71_Глобус</vt:lpstr>
      <vt:lpstr>3_Глобус</vt:lpstr>
      <vt:lpstr>70_Глобус</vt:lpstr>
      <vt:lpstr>HDOfficeLightV0</vt:lpstr>
      <vt:lpstr>1_HDOfficeLightV0</vt:lpstr>
      <vt:lpstr>30_Глобус</vt:lpstr>
      <vt:lpstr>Chart</vt:lpstr>
      <vt:lpstr> ЦСМ ЭФ МГУ - Конференция</vt:lpstr>
      <vt:lpstr> Краткая история ЦСМ  </vt:lpstr>
      <vt:lpstr> Спорт как: </vt:lpstr>
      <vt:lpstr> «Институты» СМ </vt:lpstr>
      <vt:lpstr>  Где учат СМ? - 1  </vt:lpstr>
      <vt:lpstr>  Где учат СМ? - 2  </vt:lpstr>
      <vt:lpstr>  Уровни образовательных программ   </vt:lpstr>
      <vt:lpstr>  Рейтинги школ СМ  </vt:lpstr>
      <vt:lpstr>Презентация PowerPoint</vt:lpstr>
      <vt:lpstr>Презентация PowerPoint</vt:lpstr>
      <vt:lpstr> Где и о чем пишут по СМ? </vt:lpstr>
      <vt:lpstr>Презентация PowerPoint</vt:lpstr>
      <vt:lpstr> Три группы историй бизнеса в СИ </vt:lpstr>
      <vt:lpstr>МАТРИЦА «ПРОДУКТ/РЫНОК» </vt:lpstr>
      <vt:lpstr>Презентация PowerPoint</vt:lpstr>
      <vt:lpstr>А может творить очередь?</vt:lpstr>
      <vt:lpstr>Презентация PowerPoint</vt:lpstr>
      <vt:lpstr>Презентация PowerPoint</vt:lpstr>
      <vt:lpstr>Презентация PowerPoint</vt:lpstr>
      <vt:lpstr>  Пример 1. Занятия спортом в детских учреждениях (ясли, детсады, школы)   </vt:lpstr>
      <vt:lpstr> Демографическая  ситуация: прогнозы и Спорт</vt:lpstr>
      <vt:lpstr>Презентация PowerPoint</vt:lpstr>
      <vt:lpstr>Презентация PowerPoint</vt:lpstr>
      <vt:lpstr>в мире уникальная ситуация — впервые в истории человечества люди «60 и старше» численно уже превосходят молодых, они хотят оставаться активными и здоровыми, хотя еще совсем недавно этот возраст считался «пожилым», «пенсионным», рассматривался как время для отдыха и спокойствия. </vt:lpstr>
      <vt:lpstr>Что происходит? Живя полной и активной жизнью благодаря достижениям медицины и окружающим условиям, люди возраста «50+», «60+» меняют правила игры. Они делают то, что раньше было совсем не принято в этом возрасте: осваивают компьютерные программы, работают с новейшими техническими устройствами и пробуют себя в видах спорта, которыми до того никогда не занимались. И это все им нравится! Пример 2. Спорт для поколений «50+», «60+», «70+»… Aukland- apr.20-30, 2017 IMGames: 28 000 участников</vt:lpstr>
      <vt:lpstr>Презентация PowerPoint</vt:lpstr>
      <vt:lpstr>Бизнес и спорт </vt:lpstr>
      <vt:lpstr>Спорт и высший менеджмент</vt:lpstr>
      <vt:lpstr>Спорт и высший менеджмент</vt:lpstr>
      <vt:lpstr>Презентация PowerPoint</vt:lpstr>
      <vt:lpstr>Этапы роста и развития ИК </vt:lpstr>
      <vt:lpstr>Жизненный цикл принятия  инновационного продукта</vt:lpstr>
      <vt:lpstr>         Почему умирают стартапы?   </vt:lpstr>
      <vt:lpstr>Проблемы развития  ИК  (данные западных НИР)                      </vt:lpstr>
      <vt:lpstr>  (см. https://rb.ru/list/post-mortem-staptups/) 1. 42% стартапов просто не нужны рынку 2. У 29% проектов кончаются деньги 3. У 23% стартапов — плохая команда 4. 19% проектов вытесняют с рынка 5. У 18% проблемы с ценообразованием 6. У 17% — плохой продукт 7. У 17% — плохая бизнес-модель 8. У 14% — плохой маркетинг 9. 14% не изучили клиента (что коррелирует с предыдущим пунктом) 10. У 13% несвоевременный продукт </vt:lpstr>
      <vt:lpstr>11. 13% потеряли фокус 12. 13% портят отношения с инвесторами (внутри команды) 13. 10% делают неудачный пивот (поворот) 14. 9% не хватает энтузиазма 15. 9% терпят фиаско из-за неудачной локации 16. 8% не интересны инвесторам 17. 8% проектов съедают юридические проблемы 18. 8% не использовали соцсети 19. 8% просто перегорели 20. 7% не сделали пивот</vt:lpstr>
      <vt:lpstr>Особо важные ошибки развития ИК</vt:lpstr>
      <vt:lpstr>Презентация PowerPoint</vt:lpstr>
      <vt:lpstr>Главная проблема роста </vt:lpstr>
      <vt:lpstr>Модель Управления Ростом</vt:lpstr>
      <vt:lpstr>Параллельное управление ростом</vt:lpstr>
      <vt:lpstr>Презентация PowerPoint</vt:lpstr>
      <vt:lpstr>СТУПЕНИ РОСТА</vt:lpstr>
      <vt:lpstr>Стили управления на трех горизонтах Горизонт-1</vt:lpstr>
      <vt:lpstr>Горизонт-2</vt:lpstr>
      <vt:lpstr>Горизонт-3</vt:lpstr>
      <vt:lpstr>Презентация PowerPoint</vt:lpstr>
      <vt:lpstr>Презентация PowerPoint</vt:lpstr>
    </vt:vector>
  </TitlesOfParts>
  <Company>InterUn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УНИВЕРСИТЕТ  (С.-Петербург)  Программа  «Мастер Делового Администрирования»  СТРАТЕГИЧЕСКОЕ  УПРАВЛЕНИЕ</dc:title>
  <dc:creator>Vladimir M</dc:creator>
  <cp:lastModifiedBy>Сергей</cp:lastModifiedBy>
  <cp:revision>571</cp:revision>
  <dcterms:created xsi:type="dcterms:W3CDTF">2005-11-16T16:06:02Z</dcterms:created>
  <dcterms:modified xsi:type="dcterms:W3CDTF">2017-05-21T13:10:22Z</dcterms:modified>
</cp:coreProperties>
</file>